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59" r:id="rId4"/>
    <p:sldId id="295" r:id="rId5"/>
    <p:sldId id="304" r:id="rId6"/>
    <p:sldId id="305" r:id="rId7"/>
    <p:sldId id="306" r:id="rId8"/>
    <p:sldId id="307" r:id="rId9"/>
    <p:sldId id="308" r:id="rId10"/>
    <p:sldId id="309" r:id="rId11"/>
    <p:sldId id="310" r:id="rId12"/>
    <p:sldId id="311" r:id="rId13"/>
    <p:sldId id="312" r:id="rId14"/>
    <p:sldId id="313" r:id="rId15"/>
    <p:sldId id="314" r:id="rId16"/>
    <p:sldId id="261" r:id="rId1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2C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701"/>
  </p:normalViewPr>
  <p:slideViewPr>
    <p:cSldViewPr snapToGrid="0" snapToObjects="1">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15951F-5367-41FB-B66F-9AB0C9936666}" type="datetimeFigureOut">
              <a:rPr lang="pt-BR" smtClean="0"/>
              <a:pPr/>
              <a:t>03/12/2019</a:t>
            </a:fld>
            <a:endParaRPr lang="pt-BR"/>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E547D6-CF3D-450C-A139-5BC06617B53B}" type="slidenum">
              <a:rPr lang="pt-BR" smtClean="0"/>
              <a:pPr/>
              <a:t>‹nº›</a:t>
            </a:fld>
            <a:endParaRPr lang="pt-BR"/>
          </a:p>
        </p:txBody>
      </p:sp>
    </p:spTree>
    <p:extLst>
      <p:ext uri="{BB962C8B-B14F-4D97-AF65-F5344CB8AC3E}">
        <p14:creationId xmlns:p14="http://schemas.microsoft.com/office/powerpoint/2010/main" val="3245194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64E547D6-CF3D-450C-A139-5BC06617B53B}" type="slidenum">
              <a:rPr lang="pt-BR" smtClean="0"/>
              <a:pPr/>
              <a:t>1</a:t>
            </a:fld>
            <a:endParaRPr lang="pt-BR"/>
          </a:p>
        </p:txBody>
      </p:sp>
    </p:spTree>
    <p:extLst>
      <p:ext uri="{BB962C8B-B14F-4D97-AF65-F5344CB8AC3E}">
        <p14:creationId xmlns:p14="http://schemas.microsoft.com/office/powerpoint/2010/main" val="40747079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de Título">
    <p:spTree>
      <p:nvGrpSpPr>
        <p:cNvPr id="1" name=""/>
        <p:cNvGrpSpPr/>
        <p:nvPr/>
      </p:nvGrpSpPr>
      <p:grpSpPr>
        <a:xfrm>
          <a:off x="0" y="0"/>
          <a:ext cx="0" cy="0"/>
          <a:chOff x="0" y="0"/>
          <a:chExt cx="0" cy="0"/>
        </a:xfrm>
      </p:grpSpPr>
      <p:pic>
        <p:nvPicPr>
          <p:cNvPr id="8" name="Imagem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672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FE72E914-C4D7-8A48-A1B4-58AA7FCC5CEB}" type="datetimeFigureOut">
              <a:rPr lang="pt-BR" smtClean="0"/>
              <a:pPr/>
              <a:t>03/12/2019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F66F78-8644-B942-A002-B0285A0BF860}" type="slidenum">
              <a:rPr lang="pt-BR" smtClean="0"/>
              <a:pPr/>
              <a:t>‹nº›</a:t>
            </a:fld>
            <a:endParaRPr lang="pt-BR"/>
          </a:p>
        </p:txBody>
      </p:sp>
    </p:spTree>
    <p:extLst>
      <p:ext uri="{BB962C8B-B14F-4D97-AF65-F5344CB8AC3E}">
        <p14:creationId xmlns:p14="http://schemas.microsoft.com/office/powerpoint/2010/main" val="1109344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FE72E914-C4D7-8A48-A1B4-58AA7FCC5CEB}" type="datetimeFigureOut">
              <a:rPr lang="pt-BR" smtClean="0"/>
              <a:pPr/>
              <a:t>03/12/2019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F66F78-8644-B942-A002-B0285A0BF860}" type="slidenum">
              <a:rPr lang="pt-BR" smtClean="0"/>
              <a:pPr/>
              <a:t>‹nº›</a:t>
            </a:fld>
            <a:endParaRPr lang="pt-BR"/>
          </a:p>
        </p:txBody>
      </p:sp>
    </p:spTree>
    <p:extLst>
      <p:ext uri="{BB962C8B-B14F-4D97-AF65-F5344CB8AC3E}">
        <p14:creationId xmlns:p14="http://schemas.microsoft.com/office/powerpoint/2010/main" val="29733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FE72E914-C4D7-8A48-A1B4-58AA7FCC5CEB}" type="datetimeFigureOut">
              <a:rPr lang="pt-BR" smtClean="0"/>
              <a:pPr/>
              <a:t>03/12/2019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F66F78-8644-B942-A002-B0285A0BF860}" type="slidenum">
              <a:rPr lang="pt-BR" smtClean="0"/>
              <a:pPr/>
              <a:t>‹nº›</a:t>
            </a:fld>
            <a:endParaRPr lang="pt-BR"/>
          </a:p>
        </p:txBody>
      </p:sp>
      <p:pic>
        <p:nvPicPr>
          <p:cNvPr id="7" name="Image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13951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FE72E914-C4D7-8A48-A1B4-58AA7FCC5CEB}" type="datetimeFigureOut">
              <a:rPr lang="pt-BR" smtClean="0"/>
              <a:pPr/>
              <a:t>03/12/2019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F66F78-8644-B942-A002-B0285A0BF860}" type="slidenum">
              <a:rPr lang="pt-BR" smtClean="0"/>
              <a:pPr/>
              <a:t>‹nº›</a:t>
            </a:fld>
            <a:endParaRPr lang="pt-BR"/>
          </a:p>
        </p:txBody>
      </p:sp>
      <p:pic>
        <p:nvPicPr>
          <p:cNvPr id="7" name="Imagem 6"/>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999890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FE72E914-C4D7-8A48-A1B4-58AA7FCC5CEB}" type="datetimeFigureOut">
              <a:rPr lang="pt-BR" smtClean="0"/>
              <a:pPr/>
              <a:t>03/12/2019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BF66F78-8644-B942-A002-B0285A0BF860}" type="slidenum">
              <a:rPr lang="pt-BR" smtClean="0"/>
              <a:pPr/>
              <a:t>‹nº›</a:t>
            </a:fld>
            <a:endParaRPr lang="pt-BR"/>
          </a:p>
        </p:txBody>
      </p:sp>
    </p:spTree>
    <p:extLst>
      <p:ext uri="{BB962C8B-B14F-4D97-AF65-F5344CB8AC3E}">
        <p14:creationId xmlns:p14="http://schemas.microsoft.com/office/powerpoint/2010/main" val="110784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FE72E914-C4D7-8A48-A1B4-58AA7FCC5CEB}" type="datetimeFigureOut">
              <a:rPr lang="pt-BR" smtClean="0"/>
              <a:pPr/>
              <a:t>03/12/2019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4BF66F78-8644-B942-A002-B0285A0BF860}" type="slidenum">
              <a:rPr lang="pt-BR" smtClean="0"/>
              <a:pPr/>
              <a:t>‹nº›</a:t>
            </a:fld>
            <a:endParaRPr lang="pt-BR"/>
          </a:p>
        </p:txBody>
      </p:sp>
    </p:spTree>
    <p:extLst>
      <p:ext uri="{BB962C8B-B14F-4D97-AF65-F5344CB8AC3E}">
        <p14:creationId xmlns:p14="http://schemas.microsoft.com/office/powerpoint/2010/main" val="846720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FE72E914-C4D7-8A48-A1B4-58AA7FCC5CEB}" type="datetimeFigureOut">
              <a:rPr lang="pt-BR" smtClean="0"/>
              <a:pPr/>
              <a:t>03/12/2019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4BF66F78-8644-B942-A002-B0285A0BF860}" type="slidenum">
              <a:rPr lang="pt-BR" smtClean="0"/>
              <a:pPr/>
              <a:t>‹nº›</a:t>
            </a:fld>
            <a:endParaRPr lang="pt-BR"/>
          </a:p>
        </p:txBody>
      </p:sp>
    </p:spTree>
    <p:extLst>
      <p:ext uri="{BB962C8B-B14F-4D97-AF65-F5344CB8AC3E}">
        <p14:creationId xmlns:p14="http://schemas.microsoft.com/office/powerpoint/2010/main" val="1602680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E72E914-C4D7-8A48-A1B4-58AA7FCC5CEB}" type="datetimeFigureOut">
              <a:rPr lang="pt-BR" smtClean="0"/>
              <a:pPr/>
              <a:t>03/12/2019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4BF66F78-8644-B942-A002-B0285A0BF860}" type="slidenum">
              <a:rPr lang="pt-BR" smtClean="0"/>
              <a:pPr/>
              <a:t>‹nº›</a:t>
            </a:fld>
            <a:endParaRPr lang="pt-BR"/>
          </a:p>
        </p:txBody>
      </p:sp>
    </p:spTree>
    <p:extLst>
      <p:ext uri="{BB962C8B-B14F-4D97-AF65-F5344CB8AC3E}">
        <p14:creationId xmlns:p14="http://schemas.microsoft.com/office/powerpoint/2010/main" val="36875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E72E914-C4D7-8A48-A1B4-58AA7FCC5CEB}" type="datetimeFigureOut">
              <a:rPr lang="pt-BR" smtClean="0"/>
              <a:pPr/>
              <a:t>03/12/2019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BF66F78-8644-B942-A002-B0285A0BF860}" type="slidenum">
              <a:rPr lang="pt-BR" smtClean="0"/>
              <a:pPr/>
              <a:t>‹nº›</a:t>
            </a:fld>
            <a:endParaRPr lang="pt-BR"/>
          </a:p>
        </p:txBody>
      </p:sp>
    </p:spTree>
    <p:extLst>
      <p:ext uri="{BB962C8B-B14F-4D97-AF65-F5344CB8AC3E}">
        <p14:creationId xmlns:p14="http://schemas.microsoft.com/office/powerpoint/2010/main" val="1152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E72E914-C4D7-8A48-A1B4-58AA7FCC5CEB}" type="datetimeFigureOut">
              <a:rPr lang="pt-BR" smtClean="0"/>
              <a:pPr/>
              <a:t>03/12/2019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BF66F78-8644-B942-A002-B0285A0BF860}" type="slidenum">
              <a:rPr lang="pt-BR" smtClean="0"/>
              <a:pPr/>
              <a:t>‹nº›</a:t>
            </a:fld>
            <a:endParaRPr lang="pt-BR"/>
          </a:p>
        </p:txBody>
      </p:sp>
    </p:spTree>
    <p:extLst>
      <p:ext uri="{BB962C8B-B14F-4D97-AF65-F5344CB8AC3E}">
        <p14:creationId xmlns:p14="http://schemas.microsoft.com/office/powerpoint/2010/main" val="509753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estilo do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2E914-C4D7-8A48-A1B4-58AA7FCC5CEB}" type="datetimeFigureOut">
              <a:rPr lang="pt-BR" smtClean="0"/>
              <a:pPr/>
              <a:t>03/12/2019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F66F78-8644-B942-A002-B0285A0BF860}" type="slidenum">
              <a:rPr lang="pt-BR" smtClean="0"/>
              <a:pPr/>
              <a:t>‹nº›</a:t>
            </a:fld>
            <a:endParaRPr lang="pt-BR"/>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6355405" y="2623653"/>
            <a:ext cx="5836595" cy="1938992"/>
          </a:xfrm>
          <a:prstGeom prst="rect">
            <a:avLst/>
          </a:prstGeom>
          <a:noFill/>
        </p:spPr>
        <p:txBody>
          <a:bodyPr wrap="square" rtlCol="0">
            <a:spAutoFit/>
          </a:bodyPr>
          <a:lstStyle/>
          <a:p>
            <a:r>
              <a:rPr lang="pt-BR" sz="6000" dirty="0">
                <a:solidFill>
                  <a:srgbClr val="232C79"/>
                </a:solidFill>
              </a:rPr>
              <a:t>A REFORMA DA PREVIDÊNCIA</a:t>
            </a:r>
          </a:p>
        </p:txBody>
      </p:sp>
      <p:pic>
        <p:nvPicPr>
          <p:cNvPr id="3" name="Image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9136" y="2957905"/>
            <a:ext cx="3129280" cy="1270487"/>
          </a:xfrm>
          <a:prstGeom prst="rect">
            <a:avLst/>
          </a:prstGeom>
        </p:spPr>
      </p:pic>
    </p:spTree>
    <p:extLst>
      <p:ext uri="{BB962C8B-B14F-4D97-AF65-F5344CB8AC3E}">
        <p14:creationId xmlns:p14="http://schemas.microsoft.com/office/powerpoint/2010/main" val="76914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REGRA DE TRANSIÇÃO 1 - </a:t>
            </a:r>
            <a:r>
              <a:rPr lang="pt-BR" dirty="0">
                <a:solidFill>
                  <a:srgbClr val="232C79"/>
                </a:solidFill>
                <a:latin typeface="Raleway"/>
              </a:rPr>
              <a:t>artigo 140, </a:t>
            </a:r>
            <a:r>
              <a:rPr lang="pt-BR" dirty="0">
                <a:solidFill>
                  <a:srgbClr val="232C79"/>
                </a:solidFill>
                <a:latin typeface="Arial Narrow"/>
              </a:rPr>
              <a:t>§ 6º</a:t>
            </a:r>
            <a:endParaRPr lang="pt-BR" b="1" dirty="0"/>
          </a:p>
        </p:txBody>
      </p:sp>
      <p:sp>
        <p:nvSpPr>
          <p:cNvPr id="3" name="Espaço Reservado para Conteúdo 2"/>
          <p:cNvSpPr>
            <a:spLocks noGrp="1"/>
          </p:cNvSpPr>
          <p:nvPr>
            <p:ph idx="1"/>
          </p:nvPr>
        </p:nvSpPr>
        <p:spPr/>
        <p:txBody>
          <a:bodyPr>
            <a:normAutofit fontScale="92500" lnSpcReduction="20000"/>
          </a:bodyPr>
          <a:lstStyle/>
          <a:p>
            <a:pPr marL="0" indent="0" algn="just">
              <a:buNone/>
            </a:pPr>
            <a:r>
              <a:rPr lang="pt-BR" dirty="0"/>
              <a:t>Art. 5º O policial civil do órgão a que se refere o inciso XIV do caput do art. 21 da Constituição Federal, o policial dos órgãos a que se referem o inciso IV do caput do art. 51, o inciso XIII do caput do art. 52 e os incisos I a III do caput do art. 144 da Constituição Federal e o ocupante de cargo de agente federal penitenciário ou </a:t>
            </a:r>
            <a:r>
              <a:rPr lang="pt-BR" dirty="0" err="1"/>
              <a:t>socioeducativo</a:t>
            </a:r>
            <a:r>
              <a:rPr lang="pt-BR" dirty="0"/>
              <a:t> que tenham ingressado na respectiva carreira até a data de entrada em vigor desta Emenda Constitucional poderão aposentar-se, na forma da Lei Complementar nº 51, de 20 de dezembro de 1985, observada a idade mínima de 55 (</a:t>
            </a:r>
            <a:r>
              <a:rPr lang="pt-BR" dirty="0" err="1"/>
              <a:t>cinquenta</a:t>
            </a:r>
            <a:r>
              <a:rPr lang="pt-BR" dirty="0"/>
              <a:t> e cinco) anos para ambos os sexos ou o disposto no § 3º.</a:t>
            </a:r>
          </a:p>
          <a:p>
            <a:pPr marL="0" indent="0" algn="just">
              <a:buNone/>
            </a:pPr>
            <a:r>
              <a:rPr lang="pt-BR" dirty="0"/>
              <a:t>§ 1º Serão considerados tempo de exercício em cargo de natureza estritamente policial, para os fins do inciso II do art. 1º da Lei Complementar nº 51, de 20 de dezembro de 1985, o tempo de atividade militar nas Forças Armadas, nas polícias militares e nos corpos de bombeiros militares e o tempo de atividade como agente penitenciário ou </a:t>
            </a:r>
            <a:r>
              <a:rPr lang="pt-BR" dirty="0" err="1"/>
              <a:t>socioeducativo</a:t>
            </a:r>
            <a:r>
              <a:rPr lang="pt-BR" dirty="0"/>
              <a:t>.</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7674" y="6261889"/>
            <a:ext cx="1067099" cy="30478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graphicFrame>
        <p:nvGraphicFramePr>
          <p:cNvPr id="4" name="Espaço Reservado para Conteúdo 3"/>
          <p:cNvGraphicFramePr>
            <a:graphicFrameLocks noGrp="1"/>
          </p:cNvGraphicFramePr>
          <p:nvPr>
            <p:ph idx="1"/>
          </p:nvPr>
        </p:nvGraphicFramePr>
        <p:xfrm>
          <a:off x="666712" y="2000240"/>
          <a:ext cx="10972799" cy="3795898"/>
        </p:xfrm>
        <a:graphic>
          <a:graphicData uri="http://schemas.openxmlformats.org/drawingml/2006/table">
            <a:tbl>
              <a:tblPr firstRow="1" bandRow="1">
                <a:tableStyleId>{5C22544A-7EE6-4342-B048-85BDC9FD1C3A}</a:tableStyleId>
              </a:tblPr>
              <a:tblGrid>
                <a:gridCol w="2190765">
                  <a:extLst>
                    <a:ext uri="{9D8B030D-6E8A-4147-A177-3AD203B41FA5}">
                      <a16:colId xmlns:a16="http://schemas.microsoft.com/office/drawing/2014/main" val="20000"/>
                    </a:ext>
                  </a:extLst>
                </a:gridCol>
                <a:gridCol w="2476517">
                  <a:extLst>
                    <a:ext uri="{9D8B030D-6E8A-4147-A177-3AD203B41FA5}">
                      <a16:colId xmlns:a16="http://schemas.microsoft.com/office/drawing/2014/main" val="20001"/>
                    </a:ext>
                  </a:extLst>
                </a:gridCol>
                <a:gridCol w="3562317">
                  <a:extLst>
                    <a:ext uri="{9D8B030D-6E8A-4147-A177-3AD203B41FA5}">
                      <a16:colId xmlns:a16="http://schemas.microsoft.com/office/drawing/2014/main" val="20002"/>
                    </a:ext>
                  </a:extLst>
                </a:gridCol>
                <a:gridCol w="2743200">
                  <a:extLst>
                    <a:ext uri="{9D8B030D-6E8A-4147-A177-3AD203B41FA5}">
                      <a16:colId xmlns:a16="http://schemas.microsoft.com/office/drawing/2014/main" val="20003"/>
                    </a:ext>
                  </a:extLst>
                </a:gridCol>
              </a:tblGrid>
              <a:tr h="520582">
                <a:tc>
                  <a:txBody>
                    <a:bodyPr/>
                    <a:lstStyle/>
                    <a:p>
                      <a:pPr algn="ctr"/>
                      <a:r>
                        <a:rPr lang="pt-BR" dirty="0">
                          <a:solidFill>
                            <a:schemeClr val="tx1"/>
                          </a:solidFill>
                        </a:rPr>
                        <a:t>Agente</a:t>
                      </a:r>
                    </a:p>
                  </a:txBody>
                  <a:tcPr marL="121920" marR="121920"/>
                </a:tc>
                <a:tc>
                  <a:txBody>
                    <a:bodyPr/>
                    <a:lstStyle/>
                    <a:p>
                      <a:pPr algn="ctr"/>
                      <a:r>
                        <a:rPr lang="pt-BR" dirty="0">
                          <a:solidFill>
                            <a:schemeClr val="tx1"/>
                          </a:solidFill>
                        </a:rPr>
                        <a:t>Idade</a:t>
                      </a:r>
                    </a:p>
                  </a:txBody>
                  <a:tcPr marL="121920" marR="121920"/>
                </a:tc>
                <a:tc>
                  <a:txBody>
                    <a:bodyPr/>
                    <a:lstStyle/>
                    <a:p>
                      <a:pPr algn="ctr"/>
                      <a:r>
                        <a:rPr lang="pt-BR" dirty="0">
                          <a:solidFill>
                            <a:schemeClr val="tx1"/>
                          </a:solidFill>
                        </a:rPr>
                        <a:t>Tempo de Contribuição</a:t>
                      </a:r>
                    </a:p>
                  </a:txBody>
                  <a:tcPr marL="121920" marR="121920"/>
                </a:tc>
                <a:tc>
                  <a:txBody>
                    <a:bodyPr/>
                    <a:lstStyle/>
                    <a:p>
                      <a:pPr algn="ctr"/>
                      <a:r>
                        <a:rPr lang="pt-BR" dirty="0">
                          <a:solidFill>
                            <a:schemeClr val="tx1"/>
                          </a:solidFill>
                        </a:rPr>
                        <a:t>Tempo de Exercício</a:t>
                      </a:r>
                    </a:p>
                  </a:txBody>
                  <a:tcPr marL="121920" marR="121920"/>
                </a:tc>
                <a:extLst>
                  <a:ext uri="{0D108BD9-81ED-4DB2-BD59-A6C34878D82A}">
                    <a16:rowId xmlns:a16="http://schemas.microsoft.com/office/drawing/2014/main" val="10000"/>
                  </a:ext>
                </a:extLst>
              </a:tr>
              <a:tr h="1408244">
                <a:tc>
                  <a:txBody>
                    <a:bodyPr/>
                    <a:lstStyle/>
                    <a:p>
                      <a:endParaRPr lang="pt-BR" dirty="0">
                        <a:solidFill>
                          <a:schemeClr val="tx1"/>
                        </a:solidFill>
                      </a:endParaRPr>
                    </a:p>
                  </a:txBody>
                  <a:tcPr marL="121920" marR="121920"/>
                </a:tc>
                <a:tc>
                  <a:txBody>
                    <a:bodyPr/>
                    <a:lstStyle/>
                    <a:p>
                      <a:pPr algn="ctr"/>
                      <a:endParaRPr lang="pt-BR" sz="3200" dirty="0">
                        <a:solidFill>
                          <a:schemeClr val="tx1"/>
                        </a:solidFill>
                      </a:endParaRPr>
                    </a:p>
                    <a:p>
                      <a:pPr algn="ctr"/>
                      <a:r>
                        <a:rPr lang="pt-BR" sz="3200" dirty="0">
                          <a:solidFill>
                            <a:schemeClr val="tx1"/>
                          </a:solidFill>
                        </a:rPr>
                        <a:t>55</a:t>
                      </a:r>
                    </a:p>
                  </a:txBody>
                  <a:tcPr marL="121920" marR="121920"/>
                </a:tc>
                <a:tc>
                  <a:txBody>
                    <a:bodyPr/>
                    <a:lstStyle/>
                    <a:p>
                      <a:pPr algn="ctr"/>
                      <a:endParaRPr lang="pt-BR" sz="3200" dirty="0">
                        <a:solidFill>
                          <a:schemeClr val="tx1"/>
                        </a:solidFill>
                      </a:endParaRPr>
                    </a:p>
                    <a:p>
                      <a:pPr algn="ctr"/>
                      <a:r>
                        <a:rPr lang="pt-BR" sz="3200" dirty="0">
                          <a:solidFill>
                            <a:schemeClr val="tx1"/>
                          </a:solidFill>
                        </a:rPr>
                        <a:t>30</a:t>
                      </a:r>
                    </a:p>
                  </a:txBody>
                  <a:tcPr marL="121920" marR="121920"/>
                </a:tc>
                <a:tc>
                  <a:txBody>
                    <a:bodyPr/>
                    <a:lstStyle/>
                    <a:p>
                      <a:pPr algn="ctr"/>
                      <a:endParaRPr lang="pt-BR" sz="3200" dirty="0">
                        <a:solidFill>
                          <a:schemeClr val="tx1"/>
                        </a:solidFill>
                      </a:endParaRPr>
                    </a:p>
                    <a:p>
                      <a:pPr algn="ctr"/>
                      <a:r>
                        <a:rPr lang="pt-BR" sz="3200" dirty="0">
                          <a:solidFill>
                            <a:schemeClr val="tx1"/>
                          </a:solidFill>
                        </a:rPr>
                        <a:t>20</a:t>
                      </a:r>
                    </a:p>
                  </a:txBody>
                  <a:tcPr marL="121920" marR="121920"/>
                </a:tc>
                <a:extLst>
                  <a:ext uri="{0D108BD9-81ED-4DB2-BD59-A6C34878D82A}">
                    <a16:rowId xmlns:a16="http://schemas.microsoft.com/office/drawing/2014/main" val="10001"/>
                  </a:ext>
                </a:extLst>
              </a:tr>
              <a:tr h="1867072">
                <a:tc>
                  <a:txBody>
                    <a:bodyPr/>
                    <a:lstStyle/>
                    <a:p>
                      <a:endParaRPr lang="pt-BR" dirty="0">
                        <a:solidFill>
                          <a:schemeClr val="tx1"/>
                        </a:solidFill>
                      </a:endParaRPr>
                    </a:p>
                  </a:txBody>
                  <a:tcPr marL="121920" marR="121920"/>
                </a:tc>
                <a:tc>
                  <a:txBody>
                    <a:bodyPr/>
                    <a:lstStyle/>
                    <a:p>
                      <a:pPr algn="ctr"/>
                      <a:endParaRPr lang="pt-BR" sz="3200" dirty="0">
                        <a:solidFill>
                          <a:schemeClr val="tx1"/>
                        </a:solidFill>
                      </a:endParaRPr>
                    </a:p>
                    <a:p>
                      <a:pPr algn="ctr"/>
                      <a:r>
                        <a:rPr lang="pt-BR" sz="3200" dirty="0">
                          <a:solidFill>
                            <a:schemeClr val="tx1"/>
                          </a:solidFill>
                        </a:rPr>
                        <a:t>55</a:t>
                      </a:r>
                    </a:p>
                  </a:txBody>
                  <a:tcPr marL="121920" marR="121920"/>
                </a:tc>
                <a:tc>
                  <a:txBody>
                    <a:bodyPr/>
                    <a:lstStyle/>
                    <a:p>
                      <a:pPr algn="ctr"/>
                      <a:endParaRPr lang="pt-BR" sz="3200" dirty="0">
                        <a:solidFill>
                          <a:schemeClr val="tx1"/>
                        </a:solidFill>
                      </a:endParaRPr>
                    </a:p>
                    <a:p>
                      <a:pPr algn="ctr"/>
                      <a:r>
                        <a:rPr lang="pt-BR" sz="3200" dirty="0">
                          <a:solidFill>
                            <a:schemeClr val="tx1"/>
                          </a:solidFill>
                        </a:rPr>
                        <a:t>25</a:t>
                      </a:r>
                    </a:p>
                  </a:txBody>
                  <a:tcPr marL="121920" marR="121920"/>
                </a:tc>
                <a:tc>
                  <a:txBody>
                    <a:bodyPr/>
                    <a:lstStyle/>
                    <a:p>
                      <a:pPr algn="ctr"/>
                      <a:endParaRPr lang="pt-BR" sz="3200" dirty="0">
                        <a:solidFill>
                          <a:schemeClr val="tx1"/>
                        </a:solidFill>
                      </a:endParaRPr>
                    </a:p>
                    <a:p>
                      <a:pPr algn="ctr"/>
                      <a:r>
                        <a:rPr lang="pt-BR" sz="3200" dirty="0">
                          <a:solidFill>
                            <a:schemeClr val="tx1"/>
                          </a:solidFill>
                        </a:rPr>
                        <a:t>15</a:t>
                      </a:r>
                    </a:p>
                  </a:txBody>
                  <a:tcPr marL="121920" marR="121920"/>
                </a:tc>
                <a:extLst>
                  <a:ext uri="{0D108BD9-81ED-4DB2-BD59-A6C34878D82A}">
                    <a16:rowId xmlns:a16="http://schemas.microsoft.com/office/drawing/2014/main" val="10002"/>
                  </a:ext>
                </a:extLst>
              </a:tr>
            </a:tbl>
          </a:graphicData>
        </a:graphic>
      </p:graphicFrame>
      <p:pic>
        <p:nvPicPr>
          <p:cNvPr id="5" name="Picture 2"/>
          <p:cNvPicPr>
            <a:picLocks noChangeAspect="1" noChangeArrowheads="1"/>
          </p:cNvPicPr>
          <p:nvPr/>
        </p:nvPicPr>
        <p:blipFill>
          <a:blip r:embed="rId2"/>
          <a:srcRect/>
          <a:stretch>
            <a:fillRect/>
          </a:stretch>
        </p:blipFill>
        <p:spPr bwMode="auto">
          <a:xfrm>
            <a:off x="1142965" y="2928934"/>
            <a:ext cx="1238259" cy="857256"/>
          </a:xfrm>
          <a:prstGeom prst="rect">
            <a:avLst/>
          </a:prstGeom>
          <a:noFill/>
          <a:ln w="9525">
            <a:noFill/>
            <a:miter lim="800000"/>
            <a:headEnd/>
            <a:tailEnd/>
          </a:ln>
          <a:effectLst/>
        </p:spPr>
      </p:pic>
      <p:pic>
        <p:nvPicPr>
          <p:cNvPr id="6" name="Picture 3"/>
          <p:cNvPicPr>
            <a:picLocks noChangeAspect="1" noChangeArrowheads="1"/>
          </p:cNvPicPr>
          <p:nvPr/>
        </p:nvPicPr>
        <p:blipFill>
          <a:blip r:embed="rId3" cstate="print"/>
          <a:srcRect/>
          <a:stretch>
            <a:fillRect/>
          </a:stretch>
        </p:blipFill>
        <p:spPr bwMode="auto">
          <a:xfrm>
            <a:off x="1142966" y="4357694"/>
            <a:ext cx="1333509" cy="928694"/>
          </a:xfrm>
          <a:prstGeom prst="rect">
            <a:avLst/>
          </a:prstGeom>
          <a:noFill/>
          <a:ln w="9525">
            <a:noFill/>
            <a:miter lim="800000"/>
            <a:headEnd/>
            <a:tailEnd/>
          </a:ln>
          <a:effectLst/>
        </p:spPr>
      </p:pic>
      <p:pic>
        <p:nvPicPr>
          <p:cNvPr id="7" name="Image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87674" y="6261889"/>
            <a:ext cx="1067099" cy="30478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PARÁGRAFO GARANTIA</a:t>
            </a:r>
          </a:p>
        </p:txBody>
      </p:sp>
      <p:sp>
        <p:nvSpPr>
          <p:cNvPr id="3" name="Espaço Reservado para Conteúdo 2"/>
          <p:cNvSpPr>
            <a:spLocks noGrp="1"/>
          </p:cNvSpPr>
          <p:nvPr>
            <p:ph idx="1"/>
          </p:nvPr>
        </p:nvSpPr>
        <p:spPr/>
        <p:txBody>
          <a:bodyPr>
            <a:normAutofit/>
          </a:bodyPr>
          <a:lstStyle/>
          <a:p>
            <a:pPr marL="0" indent="0" algn="just">
              <a:buNone/>
            </a:pPr>
            <a:r>
              <a:rPr lang="pt-BR" dirty="0"/>
              <a:t>§ 2º Aplicam-se às aposentadorias dos servidores dos Estados de que trata o § 4º-B do art. 40 da Constituição Federal as normas constitucionais e infraconstitucionais anteriores à data de entrada em vigor desta Emenda Constitucional, enquanto não promovidas alterações na legislação interna relacionada ao respectivo regime próprio de previdência social.</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7674" y="6261889"/>
            <a:ext cx="1067099" cy="304784"/>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REGRA DE TRANSIÇÃO - </a:t>
            </a:r>
            <a:r>
              <a:rPr lang="pt-BR" dirty="0">
                <a:solidFill>
                  <a:srgbClr val="232C79"/>
                </a:solidFill>
                <a:latin typeface="Raleway"/>
              </a:rPr>
              <a:t>artigo 140, </a:t>
            </a:r>
            <a:r>
              <a:rPr lang="pt-BR" dirty="0">
                <a:solidFill>
                  <a:srgbClr val="232C79"/>
                </a:solidFill>
                <a:latin typeface="Arial Narrow"/>
              </a:rPr>
              <a:t>§ 6º</a:t>
            </a:r>
            <a:endParaRPr lang="pt-BR" b="1" dirty="0"/>
          </a:p>
        </p:txBody>
      </p:sp>
      <p:sp>
        <p:nvSpPr>
          <p:cNvPr id="3" name="Espaço Reservado para Conteúdo 2"/>
          <p:cNvSpPr>
            <a:spLocks noGrp="1"/>
          </p:cNvSpPr>
          <p:nvPr>
            <p:ph idx="1"/>
          </p:nvPr>
        </p:nvSpPr>
        <p:spPr/>
        <p:txBody>
          <a:bodyPr>
            <a:normAutofit/>
          </a:bodyPr>
          <a:lstStyle/>
          <a:p>
            <a:pPr marL="0" indent="0" algn="just">
              <a:buNone/>
            </a:pPr>
            <a:r>
              <a:rPr lang="pt-BR" dirty="0"/>
              <a:t>§ 3º Os servidores de que trata o caput poderão aposentar-se aos 52 (</a:t>
            </a:r>
            <a:r>
              <a:rPr lang="pt-BR" dirty="0" err="1"/>
              <a:t>cinquenta</a:t>
            </a:r>
            <a:r>
              <a:rPr lang="pt-BR" dirty="0"/>
              <a:t> e dois) anos de idade, se mulher, e aos 53 (</a:t>
            </a:r>
            <a:r>
              <a:rPr lang="pt-BR" dirty="0" err="1"/>
              <a:t>cinquenta</a:t>
            </a:r>
            <a:r>
              <a:rPr lang="pt-BR" dirty="0"/>
              <a:t> e três) anos de idade, se homem, desde que cumprido período adicional de contribuição correspondente ao tempo que, na data de entrada em vigor desta Emenda Constitucional, faltaria para atingir o tempo de contribuição previsto na Lei Complementar nº 51, de 20 de dezembro de 1985.</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7674" y="6261889"/>
            <a:ext cx="1067099" cy="304784"/>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1405191661"/>
              </p:ext>
            </p:extLst>
          </p:nvPr>
        </p:nvGraphicFramePr>
        <p:xfrm>
          <a:off x="666713" y="2000240"/>
          <a:ext cx="10972798" cy="4037316"/>
        </p:xfrm>
        <a:graphic>
          <a:graphicData uri="http://schemas.openxmlformats.org/drawingml/2006/table">
            <a:tbl>
              <a:tblPr firstRow="1" bandRow="1">
                <a:tableStyleId>{5C22544A-7EE6-4342-B048-85BDC9FD1C3A}</a:tableStyleId>
              </a:tblPr>
              <a:tblGrid>
                <a:gridCol w="1752612">
                  <a:extLst>
                    <a:ext uri="{9D8B030D-6E8A-4147-A177-3AD203B41FA5}">
                      <a16:colId xmlns:a16="http://schemas.microsoft.com/office/drawing/2014/main" val="20000"/>
                    </a:ext>
                  </a:extLst>
                </a:gridCol>
                <a:gridCol w="1981213">
                  <a:extLst>
                    <a:ext uri="{9D8B030D-6E8A-4147-A177-3AD203B41FA5}">
                      <a16:colId xmlns:a16="http://schemas.microsoft.com/office/drawing/2014/main" val="20001"/>
                    </a:ext>
                  </a:extLst>
                </a:gridCol>
                <a:gridCol w="2849853">
                  <a:extLst>
                    <a:ext uri="{9D8B030D-6E8A-4147-A177-3AD203B41FA5}">
                      <a16:colId xmlns:a16="http://schemas.microsoft.com/office/drawing/2014/main" val="20002"/>
                    </a:ext>
                  </a:extLst>
                </a:gridCol>
                <a:gridCol w="2194560">
                  <a:extLst>
                    <a:ext uri="{9D8B030D-6E8A-4147-A177-3AD203B41FA5}">
                      <a16:colId xmlns:a16="http://schemas.microsoft.com/office/drawing/2014/main" val="20003"/>
                    </a:ext>
                  </a:extLst>
                </a:gridCol>
                <a:gridCol w="2194560">
                  <a:extLst>
                    <a:ext uri="{9D8B030D-6E8A-4147-A177-3AD203B41FA5}">
                      <a16:colId xmlns:a16="http://schemas.microsoft.com/office/drawing/2014/main" val="20004"/>
                    </a:ext>
                  </a:extLst>
                </a:gridCol>
              </a:tblGrid>
              <a:tr h="520582">
                <a:tc>
                  <a:txBody>
                    <a:bodyPr/>
                    <a:lstStyle/>
                    <a:p>
                      <a:pPr algn="ctr"/>
                      <a:r>
                        <a:rPr lang="pt-BR" sz="2200" dirty="0">
                          <a:solidFill>
                            <a:schemeClr val="tx1"/>
                          </a:solidFill>
                        </a:rPr>
                        <a:t>Agente</a:t>
                      </a:r>
                    </a:p>
                  </a:txBody>
                  <a:tcPr marL="121920" marR="121920"/>
                </a:tc>
                <a:tc>
                  <a:txBody>
                    <a:bodyPr/>
                    <a:lstStyle/>
                    <a:p>
                      <a:pPr algn="ctr"/>
                      <a:r>
                        <a:rPr lang="pt-BR" sz="2200" dirty="0">
                          <a:solidFill>
                            <a:schemeClr val="tx1"/>
                          </a:solidFill>
                        </a:rPr>
                        <a:t>Idade</a:t>
                      </a:r>
                    </a:p>
                  </a:txBody>
                  <a:tcPr marL="121920" marR="121920"/>
                </a:tc>
                <a:tc>
                  <a:txBody>
                    <a:bodyPr/>
                    <a:lstStyle/>
                    <a:p>
                      <a:pPr algn="ctr"/>
                      <a:r>
                        <a:rPr lang="pt-BR" sz="2200" dirty="0">
                          <a:solidFill>
                            <a:schemeClr val="tx1"/>
                          </a:solidFill>
                        </a:rPr>
                        <a:t>Tempo de Contribuição</a:t>
                      </a:r>
                    </a:p>
                  </a:txBody>
                  <a:tcPr marL="121920" marR="121920"/>
                </a:tc>
                <a:tc>
                  <a:txBody>
                    <a:bodyPr/>
                    <a:lstStyle/>
                    <a:p>
                      <a:pPr algn="ctr"/>
                      <a:r>
                        <a:rPr lang="pt-BR" sz="2200" dirty="0">
                          <a:solidFill>
                            <a:schemeClr val="tx1"/>
                          </a:solidFill>
                        </a:rPr>
                        <a:t>Tempo de Exercício</a:t>
                      </a:r>
                    </a:p>
                  </a:txBody>
                  <a:tcPr marL="121920" marR="121920"/>
                </a:tc>
                <a:tc>
                  <a:txBody>
                    <a:bodyPr/>
                    <a:lstStyle/>
                    <a:p>
                      <a:pPr algn="ctr"/>
                      <a:r>
                        <a:rPr lang="pt-BR" sz="2200" dirty="0">
                          <a:solidFill>
                            <a:schemeClr val="tx1"/>
                          </a:solidFill>
                        </a:rPr>
                        <a:t>Pedágio</a:t>
                      </a:r>
                    </a:p>
                  </a:txBody>
                  <a:tcPr marL="121920" marR="121920"/>
                </a:tc>
                <a:extLst>
                  <a:ext uri="{0D108BD9-81ED-4DB2-BD59-A6C34878D82A}">
                    <a16:rowId xmlns:a16="http://schemas.microsoft.com/office/drawing/2014/main" val="10000"/>
                  </a:ext>
                </a:extLst>
              </a:tr>
              <a:tr h="1408244">
                <a:tc>
                  <a:txBody>
                    <a:bodyPr/>
                    <a:lstStyle/>
                    <a:p>
                      <a:endParaRPr lang="pt-BR" dirty="0">
                        <a:solidFill>
                          <a:schemeClr val="tx1"/>
                        </a:solidFill>
                      </a:endParaRPr>
                    </a:p>
                  </a:txBody>
                  <a:tcPr marL="121920" marR="121920"/>
                </a:tc>
                <a:tc>
                  <a:txBody>
                    <a:bodyPr/>
                    <a:lstStyle/>
                    <a:p>
                      <a:pPr algn="ctr"/>
                      <a:endParaRPr lang="pt-BR" sz="3200" dirty="0">
                        <a:solidFill>
                          <a:schemeClr val="tx1"/>
                        </a:solidFill>
                      </a:endParaRPr>
                    </a:p>
                    <a:p>
                      <a:pPr algn="ctr"/>
                      <a:r>
                        <a:rPr lang="pt-BR" sz="3200" dirty="0">
                          <a:solidFill>
                            <a:schemeClr val="tx1"/>
                          </a:solidFill>
                        </a:rPr>
                        <a:t>53</a:t>
                      </a:r>
                    </a:p>
                  </a:txBody>
                  <a:tcPr marL="121920" marR="121920"/>
                </a:tc>
                <a:tc>
                  <a:txBody>
                    <a:bodyPr/>
                    <a:lstStyle/>
                    <a:p>
                      <a:pPr algn="ctr"/>
                      <a:endParaRPr lang="pt-BR" sz="3200" dirty="0">
                        <a:solidFill>
                          <a:schemeClr val="tx1"/>
                        </a:solidFill>
                      </a:endParaRPr>
                    </a:p>
                    <a:p>
                      <a:pPr algn="ctr"/>
                      <a:r>
                        <a:rPr lang="pt-BR" sz="3200" dirty="0">
                          <a:solidFill>
                            <a:schemeClr val="tx1"/>
                          </a:solidFill>
                        </a:rPr>
                        <a:t>30</a:t>
                      </a:r>
                    </a:p>
                  </a:txBody>
                  <a:tcPr marL="121920" marR="121920"/>
                </a:tc>
                <a:tc>
                  <a:txBody>
                    <a:bodyPr/>
                    <a:lstStyle/>
                    <a:p>
                      <a:pPr algn="ctr"/>
                      <a:endParaRPr lang="pt-BR" sz="3200" dirty="0">
                        <a:solidFill>
                          <a:schemeClr val="tx1"/>
                        </a:solidFill>
                      </a:endParaRPr>
                    </a:p>
                    <a:p>
                      <a:pPr algn="ctr"/>
                      <a:r>
                        <a:rPr lang="pt-BR" sz="3200" dirty="0">
                          <a:solidFill>
                            <a:schemeClr val="tx1"/>
                          </a:solidFill>
                        </a:rPr>
                        <a:t>20</a:t>
                      </a:r>
                    </a:p>
                  </a:txBody>
                  <a:tcPr marL="121920" marR="121920"/>
                </a:tc>
                <a:tc>
                  <a:txBody>
                    <a:bodyPr/>
                    <a:lstStyle/>
                    <a:p>
                      <a:pPr algn="ctr"/>
                      <a:r>
                        <a:rPr lang="pt-BR" sz="2800" dirty="0">
                          <a:solidFill>
                            <a:schemeClr val="tx1"/>
                          </a:solidFill>
                        </a:rPr>
                        <a:t>100% do que faltar</a:t>
                      </a:r>
                    </a:p>
                  </a:txBody>
                  <a:tcPr marL="121920" marR="121920"/>
                </a:tc>
                <a:extLst>
                  <a:ext uri="{0D108BD9-81ED-4DB2-BD59-A6C34878D82A}">
                    <a16:rowId xmlns:a16="http://schemas.microsoft.com/office/drawing/2014/main" val="10001"/>
                  </a:ext>
                </a:extLst>
              </a:tr>
              <a:tr h="1867072">
                <a:tc>
                  <a:txBody>
                    <a:bodyPr/>
                    <a:lstStyle/>
                    <a:p>
                      <a:endParaRPr lang="pt-BR" dirty="0">
                        <a:solidFill>
                          <a:schemeClr val="tx1"/>
                        </a:solidFill>
                      </a:endParaRPr>
                    </a:p>
                  </a:txBody>
                  <a:tcPr marL="121920" marR="121920"/>
                </a:tc>
                <a:tc>
                  <a:txBody>
                    <a:bodyPr/>
                    <a:lstStyle/>
                    <a:p>
                      <a:pPr algn="ctr"/>
                      <a:endParaRPr lang="pt-BR" sz="3200" dirty="0">
                        <a:solidFill>
                          <a:schemeClr val="tx1"/>
                        </a:solidFill>
                      </a:endParaRPr>
                    </a:p>
                    <a:p>
                      <a:pPr algn="ctr"/>
                      <a:r>
                        <a:rPr lang="pt-BR" sz="3200" dirty="0">
                          <a:solidFill>
                            <a:schemeClr val="tx1"/>
                          </a:solidFill>
                        </a:rPr>
                        <a:t>52</a:t>
                      </a:r>
                    </a:p>
                  </a:txBody>
                  <a:tcPr marL="121920" marR="121920"/>
                </a:tc>
                <a:tc>
                  <a:txBody>
                    <a:bodyPr/>
                    <a:lstStyle/>
                    <a:p>
                      <a:pPr algn="ctr"/>
                      <a:endParaRPr lang="pt-BR" sz="3200" dirty="0">
                        <a:solidFill>
                          <a:schemeClr val="tx1"/>
                        </a:solidFill>
                      </a:endParaRPr>
                    </a:p>
                    <a:p>
                      <a:pPr algn="ctr"/>
                      <a:r>
                        <a:rPr lang="pt-BR" sz="3200" dirty="0">
                          <a:solidFill>
                            <a:schemeClr val="tx1"/>
                          </a:solidFill>
                        </a:rPr>
                        <a:t>25</a:t>
                      </a:r>
                    </a:p>
                  </a:txBody>
                  <a:tcPr marL="121920" marR="121920"/>
                </a:tc>
                <a:tc>
                  <a:txBody>
                    <a:bodyPr/>
                    <a:lstStyle/>
                    <a:p>
                      <a:pPr algn="ctr"/>
                      <a:endParaRPr lang="pt-BR" sz="3200" dirty="0">
                        <a:solidFill>
                          <a:schemeClr val="tx1"/>
                        </a:solidFill>
                      </a:endParaRPr>
                    </a:p>
                    <a:p>
                      <a:pPr algn="ctr"/>
                      <a:r>
                        <a:rPr lang="pt-BR" sz="3200" dirty="0">
                          <a:solidFill>
                            <a:schemeClr val="tx1"/>
                          </a:solidFill>
                        </a:rPr>
                        <a:t>15</a:t>
                      </a:r>
                    </a:p>
                  </a:txBody>
                  <a:tcPr marL="121920" marR="121920"/>
                </a:tc>
                <a:tc>
                  <a:txBody>
                    <a:bodyPr/>
                    <a:lstStyle/>
                    <a:p>
                      <a:pPr algn="ctr"/>
                      <a:r>
                        <a:rPr lang="pt-BR" sz="2800" dirty="0">
                          <a:solidFill>
                            <a:schemeClr val="tx1"/>
                          </a:solidFill>
                        </a:rPr>
                        <a:t>100% do que faltar</a:t>
                      </a:r>
                    </a:p>
                  </a:txBody>
                  <a:tcPr marL="121920" marR="121920"/>
                </a:tc>
                <a:extLst>
                  <a:ext uri="{0D108BD9-81ED-4DB2-BD59-A6C34878D82A}">
                    <a16:rowId xmlns:a16="http://schemas.microsoft.com/office/drawing/2014/main" val="10002"/>
                  </a:ext>
                </a:extLst>
              </a:tr>
            </a:tbl>
          </a:graphicData>
        </a:graphic>
      </p:graphicFrame>
      <p:pic>
        <p:nvPicPr>
          <p:cNvPr id="5" name="Picture 2"/>
          <p:cNvPicPr>
            <a:picLocks noChangeAspect="1" noChangeArrowheads="1"/>
          </p:cNvPicPr>
          <p:nvPr/>
        </p:nvPicPr>
        <p:blipFill>
          <a:blip r:embed="rId2"/>
          <a:srcRect/>
          <a:stretch>
            <a:fillRect/>
          </a:stretch>
        </p:blipFill>
        <p:spPr bwMode="auto">
          <a:xfrm>
            <a:off x="857213" y="3071810"/>
            <a:ext cx="1238259" cy="857256"/>
          </a:xfrm>
          <a:prstGeom prst="rect">
            <a:avLst/>
          </a:prstGeom>
          <a:noFill/>
          <a:ln w="9525">
            <a:noFill/>
            <a:miter lim="800000"/>
            <a:headEnd/>
            <a:tailEnd/>
          </a:ln>
          <a:effectLst/>
        </p:spPr>
      </p:pic>
      <p:pic>
        <p:nvPicPr>
          <p:cNvPr id="6" name="Picture 3"/>
          <p:cNvPicPr>
            <a:picLocks noChangeAspect="1" noChangeArrowheads="1"/>
          </p:cNvPicPr>
          <p:nvPr/>
        </p:nvPicPr>
        <p:blipFill>
          <a:blip r:embed="rId3" cstate="print"/>
          <a:srcRect/>
          <a:stretch>
            <a:fillRect/>
          </a:stretch>
        </p:blipFill>
        <p:spPr bwMode="auto">
          <a:xfrm>
            <a:off x="857214" y="4643446"/>
            <a:ext cx="1333509" cy="928694"/>
          </a:xfrm>
          <a:prstGeom prst="rect">
            <a:avLst/>
          </a:prstGeom>
          <a:noFill/>
          <a:ln w="9525">
            <a:noFill/>
            <a:miter lim="800000"/>
            <a:headEnd/>
            <a:tailEnd/>
          </a:ln>
          <a:effectLst/>
        </p:spPr>
      </p:pic>
      <p:pic>
        <p:nvPicPr>
          <p:cNvPr id="7" name="Image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87674" y="6261889"/>
            <a:ext cx="1067099" cy="304784"/>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algn="just">
              <a:buNone/>
            </a:pPr>
            <a:endParaRPr lang="pt-BR" sz="5000" b="1" dirty="0">
              <a:solidFill>
                <a:srgbClr val="FF0000"/>
              </a:solidFill>
            </a:endParaRPr>
          </a:p>
          <a:p>
            <a:pPr algn="ctr">
              <a:buNone/>
            </a:pPr>
            <a:r>
              <a:rPr lang="pt-BR" sz="5000" b="1" dirty="0">
                <a:solidFill>
                  <a:srgbClr val="FF0000"/>
                </a:solidFill>
              </a:rPr>
              <a:t>ADIN 5.039</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7674" y="6261889"/>
            <a:ext cx="1067099" cy="304784"/>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1520" y="2109221"/>
            <a:ext cx="5374640" cy="2182104"/>
          </a:xfrm>
          <a:prstGeom prst="rect">
            <a:avLst/>
          </a:prstGeom>
        </p:spPr>
      </p:pic>
    </p:spTree>
    <p:extLst>
      <p:ext uri="{BB962C8B-B14F-4D97-AF65-F5344CB8AC3E}">
        <p14:creationId xmlns:p14="http://schemas.microsoft.com/office/powerpoint/2010/main" val="2411980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583660" y="328878"/>
            <a:ext cx="6991313" cy="1446550"/>
          </a:xfrm>
          <a:prstGeom prst="rect">
            <a:avLst/>
          </a:prstGeom>
          <a:noFill/>
        </p:spPr>
        <p:txBody>
          <a:bodyPr wrap="square" rtlCol="0">
            <a:spAutoFit/>
          </a:bodyPr>
          <a:lstStyle/>
          <a:p>
            <a:r>
              <a:rPr lang="pt-BR" sz="4400" dirty="0">
                <a:solidFill>
                  <a:srgbClr val="232C79"/>
                </a:solidFill>
              </a:rPr>
              <a:t>MODALIDADES DE APOSENTADORIA</a:t>
            </a:r>
          </a:p>
        </p:txBody>
      </p:sp>
      <p:sp>
        <p:nvSpPr>
          <p:cNvPr id="8" name="Retângulo 7"/>
          <p:cNvSpPr/>
          <p:nvPr/>
        </p:nvSpPr>
        <p:spPr>
          <a:xfrm>
            <a:off x="416210" y="499353"/>
            <a:ext cx="63689" cy="674715"/>
          </a:xfrm>
          <a:prstGeom prst="rect">
            <a:avLst/>
          </a:prstGeom>
          <a:solidFill>
            <a:srgbClr val="232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7674" y="6261889"/>
            <a:ext cx="1067099" cy="304784"/>
          </a:xfrm>
          <a:prstGeom prst="rect">
            <a:avLst/>
          </a:prstGeom>
        </p:spPr>
      </p:pic>
      <p:sp>
        <p:nvSpPr>
          <p:cNvPr id="6" name="Espaço Reservado para Conteúdo 6"/>
          <p:cNvSpPr>
            <a:spLocks noGrp="1"/>
          </p:cNvSpPr>
          <p:nvPr>
            <p:ph idx="1"/>
          </p:nvPr>
        </p:nvSpPr>
        <p:spPr>
          <a:xfrm>
            <a:off x="583660" y="1906272"/>
            <a:ext cx="9703340" cy="4525963"/>
          </a:xfrm>
        </p:spPr>
        <p:txBody>
          <a:bodyPr>
            <a:noAutofit/>
          </a:bodyPr>
          <a:lstStyle/>
          <a:p>
            <a:pPr marL="0" indent="0" algn="just">
              <a:buNone/>
            </a:pPr>
            <a:endParaRPr lang="pt-BR" dirty="0">
              <a:latin typeface="Arial Narrow" pitchFamily="34" charset="0"/>
            </a:endParaRPr>
          </a:p>
          <a:p>
            <a:pPr marL="0" indent="0" algn="just">
              <a:buNone/>
            </a:pPr>
            <a:r>
              <a:rPr lang="pt-BR" dirty="0">
                <a:latin typeface="Arial Narrow" pitchFamily="34" charset="0"/>
              </a:rPr>
              <a:t>1 – Aposentadoria Compulsória</a:t>
            </a:r>
          </a:p>
          <a:p>
            <a:pPr marL="0" indent="0" algn="just">
              <a:buNone/>
            </a:pPr>
            <a:endParaRPr lang="pt-BR" dirty="0">
              <a:latin typeface="Arial Narrow" pitchFamily="34" charset="0"/>
            </a:endParaRPr>
          </a:p>
          <a:p>
            <a:pPr marL="0" indent="0" algn="just">
              <a:buNone/>
            </a:pPr>
            <a:r>
              <a:rPr lang="pt-BR" dirty="0">
                <a:latin typeface="Arial Narrow" pitchFamily="34" charset="0"/>
              </a:rPr>
              <a:t>2 – Aposentadoria por Incapacidade Permanente</a:t>
            </a:r>
          </a:p>
          <a:p>
            <a:pPr marL="0" indent="0" algn="just">
              <a:buNone/>
            </a:pPr>
            <a:endParaRPr lang="pt-BR" dirty="0">
              <a:latin typeface="Arial Narrow" pitchFamily="34" charset="0"/>
            </a:endParaRPr>
          </a:p>
          <a:p>
            <a:pPr marL="0" indent="0" algn="just">
              <a:buNone/>
            </a:pPr>
            <a:r>
              <a:rPr lang="pt-BR" dirty="0">
                <a:latin typeface="Arial Narrow" pitchFamily="34" charset="0"/>
              </a:rPr>
              <a:t>3 – Aposentadoria  Voluntária (idade mínima+demais requisitos)</a:t>
            </a:r>
          </a:p>
          <a:p>
            <a:pPr marL="0" indent="0" algn="just">
              <a:buNone/>
            </a:pPr>
            <a:endParaRPr lang="pt-BR" sz="2800" dirty="0">
              <a:latin typeface="Arial Narrow" pitchFamily="34" charset="0"/>
            </a:endParaRPr>
          </a:p>
        </p:txBody>
      </p:sp>
    </p:spTree>
    <p:extLst>
      <p:ext uri="{BB962C8B-B14F-4D97-AF65-F5344CB8AC3E}">
        <p14:creationId xmlns:p14="http://schemas.microsoft.com/office/powerpoint/2010/main" val="1837244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583660" y="328878"/>
            <a:ext cx="6991313" cy="1446550"/>
          </a:xfrm>
          <a:prstGeom prst="rect">
            <a:avLst/>
          </a:prstGeom>
          <a:noFill/>
        </p:spPr>
        <p:txBody>
          <a:bodyPr wrap="square" rtlCol="0">
            <a:spAutoFit/>
          </a:bodyPr>
          <a:lstStyle/>
          <a:p>
            <a:r>
              <a:rPr lang="pt-BR" sz="4400" dirty="0">
                <a:solidFill>
                  <a:srgbClr val="232C79"/>
                </a:solidFill>
              </a:rPr>
              <a:t>MODALIDADES DE APOSENTADORIA</a:t>
            </a:r>
          </a:p>
        </p:txBody>
      </p:sp>
      <p:sp>
        <p:nvSpPr>
          <p:cNvPr id="8" name="Retângulo 7"/>
          <p:cNvSpPr/>
          <p:nvPr/>
        </p:nvSpPr>
        <p:spPr>
          <a:xfrm>
            <a:off x="416210" y="499353"/>
            <a:ext cx="63689" cy="674715"/>
          </a:xfrm>
          <a:prstGeom prst="rect">
            <a:avLst/>
          </a:prstGeom>
          <a:solidFill>
            <a:srgbClr val="232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7674" y="6261889"/>
            <a:ext cx="1067099" cy="304784"/>
          </a:xfrm>
          <a:prstGeom prst="rect">
            <a:avLst/>
          </a:prstGeom>
        </p:spPr>
      </p:pic>
      <p:sp>
        <p:nvSpPr>
          <p:cNvPr id="6" name="Espaço Reservado para Conteúdo 6"/>
          <p:cNvSpPr>
            <a:spLocks noGrp="1"/>
          </p:cNvSpPr>
          <p:nvPr>
            <p:ph idx="1"/>
          </p:nvPr>
        </p:nvSpPr>
        <p:spPr>
          <a:xfrm>
            <a:off x="583660" y="1888318"/>
            <a:ext cx="10659304" cy="4525963"/>
          </a:xfrm>
        </p:spPr>
        <p:txBody>
          <a:bodyPr>
            <a:noAutofit/>
          </a:bodyPr>
          <a:lstStyle/>
          <a:p>
            <a:pPr marL="0" indent="0" algn="just">
              <a:buNone/>
            </a:pPr>
            <a:endParaRPr lang="pt-BR" dirty="0">
              <a:latin typeface="Arial Narrow" pitchFamily="34" charset="0"/>
            </a:endParaRPr>
          </a:p>
          <a:p>
            <a:pPr marL="0" indent="0" algn="just">
              <a:buNone/>
            </a:pPr>
            <a:r>
              <a:rPr lang="pt-BR" dirty="0">
                <a:latin typeface="Arial Narrow" pitchFamily="34" charset="0"/>
              </a:rPr>
              <a:t>4 – Aposentadoria do Professor</a:t>
            </a:r>
          </a:p>
          <a:p>
            <a:pPr marL="0" indent="0" algn="just">
              <a:buNone/>
            </a:pPr>
            <a:endParaRPr lang="pt-BR" dirty="0">
              <a:latin typeface="Arial Narrow" pitchFamily="34" charset="0"/>
            </a:endParaRPr>
          </a:p>
          <a:p>
            <a:pPr marL="0" indent="0" algn="just">
              <a:buNone/>
            </a:pPr>
            <a:r>
              <a:rPr lang="pt-BR" dirty="0">
                <a:latin typeface="Arial Narrow" pitchFamily="34" charset="0"/>
              </a:rPr>
              <a:t>5 – Aposentadoria  Especial</a:t>
            </a:r>
          </a:p>
          <a:p>
            <a:pPr marL="0" indent="0" algn="just">
              <a:buNone/>
            </a:pPr>
            <a:r>
              <a:rPr lang="pt-BR" dirty="0">
                <a:latin typeface="Arial Narrow" pitchFamily="34" charset="0"/>
              </a:rPr>
              <a:t>5.1 – Agentes Nocivos</a:t>
            </a:r>
          </a:p>
          <a:p>
            <a:pPr marL="0" indent="0" algn="just">
              <a:buNone/>
            </a:pPr>
            <a:r>
              <a:rPr lang="pt-BR" dirty="0">
                <a:latin typeface="Arial Narrow" pitchFamily="34" charset="0"/>
              </a:rPr>
              <a:t>5.2 – Servidores com Deficiência</a:t>
            </a:r>
          </a:p>
          <a:p>
            <a:pPr marL="0" indent="0" algn="just">
              <a:buNone/>
            </a:pPr>
            <a:r>
              <a:rPr lang="pt-BR" dirty="0">
                <a:latin typeface="Arial Narrow" pitchFamily="34" charset="0"/>
              </a:rPr>
              <a:t>5.3 – Forças de Segurança (Polícia, Agentes Penitenciários e Socioeducativos)</a:t>
            </a:r>
          </a:p>
        </p:txBody>
      </p:sp>
    </p:spTree>
    <p:extLst>
      <p:ext uri="{BB962C8B-B14F-4D97-AF65-F5344CB8AC3E}">
        <p14:creationId xmlns:p14="http://schemas.microsoft.com/office/powerpoint/2010/main" val="1010218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1381992" y="2571291"/>
            <a:ext cx="9372599" cy="2123658"/>
          </a:xfrm>
          <a:prstGeom prst="rect">
            <a:avLst/>
          </a:prstGeom>
        </p:spPr>
        <p:txBody>
          <a:bodyPr wrap="square">
            <a:spAutoFit/>
          </a:bodyPr>
          <a:lstStyle/>
          <a:p>
            <a:pPr algn="ctr">
              <a:buNone/>
            </a:pPr>
            <a:r>
              <a:rPr lang="pt-BR" sz="6600" b="1" dirty="0">
                <a:solidFill>
                  <a:schemeClr val="bg1"/>
                </a:solidFill>
              </a:rPr>
              <a:t>APOSENTADORIAS ESPECIAIS</a:t>
            </a:r>
            <a:endParaRPr lang="pt-BR" sz="6600" b="1" dirty="0">
              <a:solidFill>
                <a:schemeClr val="bg1"/>
              </a:solidFill>
              <a:latin typeface="Arial Narrow" pitchFamily="34" charset="0"/>
            </a:endParaRPr>
          </a:p>
        </p:txBody>
      </p:sp>
    </p:spTree>
    <p:extLst>
      <p:ext uri="{BB962C8B-B14F-4D97-AF65-F5344CB8AC3E}">
        <p14:creationId xmlns:p14="http://schemas.microsoft.com/office/powerpoint/2010/main" val="489810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p:txBody>
          <a:bodyPr/>
          <a:lstStyle/>
          <a:p>
            <a:endParaRPr lang="pt-BR" b="1" dirty="0">
              <a:solidFill>
                <a:srgbClr val="FF0000"/>
              </a:solidFill>
            </a:endParaRPr>
          </a:p>
        </p:txBody>
      </p:sp>
      <p:sp>
        <p:nvSpPr>
          <p:cNvPr id="6" name="Espaço Reservado para Conteúdo 6"/>
          <p:cNvSpPr>
            <a:spLocks noGrp="1"/>
          </p:cNvSpPr>
          <p:nvPr>
            <p:ph idx="1"/>
          </p:nvPr>
        </p:nvSpPr>
        <p:spPr/>
        <p:txBody>
          <a:bodyPr>
            <a:noAutofit/>
          </a:bodyPr>
          <a:lstStyle/>
          <a:p>
            <a:pPr marL="0" indent="0" algn="just">
              <a:buNone/>
            </a:pPr>
            <a:r>
              <a:rPr lang="pt-BR" sz="2900" dirty="0">
                <a:latin typeface="Arial Narrow" pitchFamily="34" charset="0"/>
              </a:rPr>
              <a:t>Art. 40...</a:t>
            </a:r>
          </a:p>
          <a:p>
            <a:pPr marL="0" indent="0" algn="just">
              <a:buNone/>
            </a:pPr>
            <a:r>
              <a:rPr lang="pt-BR" sz="2900" dirty="0">
                <a:latin typeface="Arial Narrow" pitchFamily="34" charset="0"/>
              </a:rPr>
              <a:t>§ 4º-B. Poderão ser estabelecidos por lei complementar do respectivo ente federativo idade e tempo de contribuição diferenciados para aposentadoria de ocupantes do cargo de agente penitenciário, de agente </a:t>
            </a:r>
            <a:r>
              <a:rPr lang="pt-BR" sz="2900" dirty="0" err="1">
                <a:latin typeface="Arial Narrow" pitchFamily="34" charset="0"/>
              </a:rPr>
              <a:t>socioeducativo</a:t>
            </a:r>
            <a:r>
              <a:rPr lang="pt-BR" sz="2900" dirty="0">
                <a:latin typeface="Arial Narrow" pitchFamily="34" charset="0"/>
              </a:rPr>
              <a:t> ou de policial dos órgãos de que tratam o inciso IV do caput do art. 51, o inciso</a:t>
            </a:r>
            <a:r>
              <a:rPr lang="pt-BR" sz="2900" b="1" dirty="0">
                <a:latin typeface="Arial Narrow" pitchFamily="34" charset="0"/>
              </a:rPr>
              <a:t> </a:t>
            </a:r>
            <a:r>
              <a:rPr lang="pt-BR" sz="2900" dirty="0">
                <a:latin typeface="Arial Narrow" pitchFamily="34" charset="0"/>
              </a:rPr>
              <a:t>XIII do caput do art. 52 e os incisos I a IV do caput do art. 144.</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7674" y="6261889"/>
            <a:ext cx="1067099" cy="304784"/>
          </a:xfrm>
          <a:prstGeom prst="rect">
            <a:avLst/>
          </a:prstGeom>
        </p:spPr>
      </p:pic>
    </p:spTree>
    <p:extLst>
      <p:ext uri="{BB962C8B-B14F-4D97-AF65-F5344CB8AC3E}">
        <p14:creationId xmlns:p14="http://schemas.microsoft.com/office/powerpoint/2010/main" val="1837244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br>
              <a:rPr lang="pt-BR" b="1" dirty="0"/>
            </a:br>
            <a:r>
              <a:rPr lang="pt-BR" b="1" dirty="0"/>
              <a:t>REGRA GERAL: </a:t>
            </a:r>
            <a:r>
              <a:rPr lang="pt-BR" b="1" dirty="0">
                <a:solidFill>
                  <a:srgbClr val="0070C0"/>
                </a:solidFill>
              </a:rPr>
              <a:t>artigos 140-A e 140-D</a:t>
            </a:r>
          </a:p>
        </p:txBody>
      </p:sp>
      <p:graphicFrame>
        <p:nvGraphicFramePr>
          <p:cNvPr id="4" name="Espaço Reservado para Conteúdo 3"/>
          <p:cNvGraphicFramePr>
            <a:graphicFrameLocks noGrp="1"/>
          </p:cNvGraphicFramePr>
          <p:nvPr>
            <p:ph idx="1"/>
          </p:nvPr>
        </p:nvGraphicFramePr>
        <p:xfrm>
          <a:off x="666712" y="2428868"/>
          <a:ext cx="10972800" cy="178595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20000"/>
                    </a:ext>
                  </a:extLst>
                </a:gridCol>
                <a:gridCol w="3352811">
                  <a:extLst>
                    <a:ext uri="{9D8B030D-6E8A-4147-A177-3AD203B41FA5}">
                      <a16:colId xmlns:a16="http://schemas.microsoft.com/office/drawing/2014/main" val="20001"/>
                    </a:ext>
                  </a:extLst>
                </a:gridCol>
                <a:gridCol w="3962389">
                  <a:extLst>
                    <a:ext uri="{9D8B030D-6E8A-4147-A177-3AD203B41FA5}">
                      <a16:colId xmlns:a16="http://schemas.microsoft.com/office/drawing/2014/main" val="20002"/>
                    </a:ext>
                  </a:extLst>
                </a:gridCol>
              </a:tblGrid>
              <a:tr h="892975">
                <a:tc>
                  <a:txBody>
                    <a:bodyPr/>
                    <a:lstStyle/>
                    <a:p>
                      <a:pPr algn="ctr"/>
                      <a:r>
                        <a:rPr lang="pt-BR" dirty="0">
                          <a:solidFill>
                            <a:srgbClr val="FF0000"/>
                          </a:solidFill>
                        </a:rPr>
                        <a:t>IDADE</a:t>
                      </a:r>
                      <a:r>
                        <a:rPr lang="pt-BR" baseline="0" dirty="0">
                          <a:solidFill>
                            <a:srgbClr val="FF0000"/>
                          </a:solidFill>
                        </a:rPr>
                        <a:t> MÍNIMA</a:t>
                      </a:r>
                      <a:endParaRPr lang="pt-BR" dirty="0">
                        <a:solidFill>
                          <a:srgbClr val="FF0000"/>
                        </a:solidFill>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pt-BR" dirty="0">
                          <a:solidFill>
                            <a:srgbClr val="FF0000"/>
                          </a:solidFill>
                        </a:rPr>
                        <a:t>TEMPO DE CONTRIBUIÇÃO</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pt-BR" dirty="0">
                          <a:solidFill>
                            <a:srgbClr val="FF0000"/>
                          </a:solidFill>
                        </a:rPr>
                        <a:t>TEMPO MÍNIMO NA ATIVIDADE</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892975">
                <a:tc>
                  <a:txBody>
                    <a:bodyPr/>
                    <a:lstStyle/>
                    <a:p>
                      <a:pPr algn="ctr"/>
                      <a:r>
                        <a:rPr lang="pt-BR" dirty="0">
                          <a:solidFill>
                            <a:schemeClr val="tx1"/>
                          </a:solidFill>
                        </a:rPr>
                        <a:t>55</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t-BR" dirty="0">
                          <a:solidFill>
                            <a:schemeClr val="tx1"/>
                          </a:solidFill>
                        </a:rPr>
                        <a:t>30 anos</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t-BR" dirty="0">
                          <a:solidFill>
                            <a:schemeClr val="tx1"/>
                          </a:solidFill>
                        </a:rPr>
                        <a:t>25 anos</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7674" y="6261889"/>
            <a:ext cx="1067099" cy="30478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ítulo 1"/>
          <p:cNvSpPr>
            <a:spLocks noGrp="1"/>
          </p:cNvSpPr>
          <p:nvPr>
            <p:ph type="title"/>
          </p:nvPr>
        </p:nvSpPr>
        <p:spPr/>
        <p:txBody>
          <a:bodyPr/>
          <a:lstStyle/>
          <a:p>
            <a:pPr eaLnBrk="1" hangingPunct="1"/>
            <a:endParaRPr lang="pt-BR" altLang="pt-BR" dirty="0"/>
          </a:p>
        </p:txBody>
      </p:sp>
      <p:sp>
        <p:nvSpPr>
          <p:cNvPr id="49155" name="Espaço Reservado para Conteúdo 2"/>
          <p:cNvSpPr>
            <a:spLocks noGrp="1"/>
          </p:cNvSpPr>
          <p:nvPr>
            <p:ph idx="1"/>
          </p:nvPr>
        </p:nvSpPr>
        <p:spPr/>
        <p:txBody>
          <a:bodyPr/>
          <a:lstStyle/>
          <a:p>
            <a:pPr marL="107950" indent="0" algn="ctr" eaLnBrk="1" hangingPunct="1">
              <a:buFont typeface="Wingdings 3" pitchFamily="18" charset="2"/>
              <a:buNone/>
            </a:pPr>
            <a:endParaRPr lang="pt-BR" altLang="pt-BR" sz="7000" dirty="0"/>
          </a:p>
          <a:p>
            <a:pPr marL="107950" indent="0" algn="ctr" eaLnBrk="1" hangingPunct="1">
              <a:buFont typeface="Wingdings 3" pitchFamily="18" charset="2"/>
              <a:buNone/>
            </a:pPr>
            <a:r>
              <a:rPr lang="pt-BR" altLang="pt-BR" sz="7000" b="1" dirty="0">
                <a:solidFill>
                  <a:srgbClr val="FF0000"/>
                </a:solidFill>
              </a:rPr>
              <a:t>MÉDIA CONTRIBUTIVA</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7674" y="6261889"/>
            <a:ext cx="1067099" cy="30478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pt-BR" altLang="pt-BR" b="1" dirty="0"/>
              <a:t>HOJE</a:t>
            </a:r>
          </a:p>
        </p:txBody>
      </p:sp>
      <p:sp>
        <p:nvSpPr>
          <p:cNvPr id="25603" name="Rectangle 3"/>
          <p:cNvSpPr>
            <a:spLocks noGrp="1" noChangeArrowheads="1"/>
          </p:cNvSpPr>
          <p:nvPr>
            <p:ph idx="1"/>
          </p:nvPr>
        </p:nvSpPr>
        <p:spPr>
          <a:xfrm>
            <a:off x="0" y="2643182"/>
            <a:ext cx="3238523" cy="714380"/>
          </a:xfrm>
        </p:spPr>
        <p:txBody>
          <a:bodyPr rtlCol="0">
            <a:noAutofit/>
          </a:bodyPr>
          <a:lstStyle/>
          <a:p>
            <a:pPr marL="20638" indent="-20638" algn="ctr" eaLnBrk="1" fontAlgn="auto" hangingPunct="1">
              <a:spcAft>
                <a:spcPts val="0"/>
              </a:spcAft>
              <a:buNone/>
              <a:defRPr/>
            </a:pPr>
            <a:r>
              <a:rPr lang="pt-BR" sz="1800" b="1" dirty="0">
                <a:solidFill>
                  <a:srgbClr val="FF0000"/>
                </a:solidFill>
              </a:rPr>
              <a:t>07/94 OU DATA DE INGRESSO</a:t>
            </a:r>
          </a:p>
        </p:txBody>
      </p:sp>
      <p:sp>
        <p:nvSpPr>
          <p:cNvPr id="5" name="CaixaDeTexto 4"/>
          <p:cNvSpPr txBox="1"/>
          <p:nvPr/>
        </p:nvSpPr>
        <p:spPr>
          <a:xfrm>
            <a:off x="8953520" y="2786058"/>
            <a:ext cx="1843262" cy="369332"/>
          </a:xfrm>
          <a:prstGeom prst="rect">
            <a:avLst/>
          </a:prstGeom>
          <a:noFill/>
        </p:spPr>
        <p:txBody>
          <a:bodyPr wrap="none" rtlCol="0">
            <a:spAutoFit/>
          </a:bodyPr>
          <a:lstStyle/>
          <a:p>
            <a:r>
              <a:rPr lang="pt-BR" b="1" dirty="0">
                <a:solidFill>
                  <a:srgbClr val="FF0000"/>
                </a:solidFill>
              </a:rPr>
              <a:t>APOSENTADORIA</a:t>
            </a:r>
          </a:p>
        </p:txBody>
      </p:sp>
      <p:sp>
        <p:nvSpPr>
          <p:cNvPr id="7" name="Seta para a direita 6"/>
          <p:cNvSpPr/>
          <p:nvPr/>
        </p:nvSpPr>
        <p:spPr>
          <a:xfrm>
            <a:off x="1047715" y="1785926"/>
            <a:ext cx="9620317" cy="9132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tx1"/>
                </a:solidFill>
              </a:rPr>
              <a:t>MÉDIA ARITMÉTICA SIMPLES DAS </a:t>
            </a:r>
            <a:r>
              <a:rPr lang="pt-BR" sz="4000" b="1" dirty="0">
                <a:solidFill>
                  <a:srgbClr val="FF0000"/>
                </a:solidFill>
              </a:rPr>
              <a:t>80% MAIORES</a:t>
            </a:r>
            <a:r>
              <a:rPr lang="pt-BR" b="1" dirty="0">
                <a:solidFill>
                  <a:schemeClr val="tx1"/>
                </a:solidFill>
              </a:rPr>
              <a:t> REMUNERAÇÕES/SALÁRIOS DE CONTRIBUIÇÃO</a:t>
            </a:r>
          </a:p>
        </p:txBody>
      </p:sp>
      <p:sp>
        <p:nvSpPr>
          <p:cNvPr id="19457" name="Rectangle 1"/>
          <p:cNvSpPr>
            <a:spLocks noChangeArrowheads="1"/>
          </p:cNvSpPr>
          <p:nvPr/>
        </p:nvSpPr>
        <p:spPr bwMode="auto">
          <a:xfrm>
            <a:off x="476211" y="3500438"/>
            <a:ext cx="10382323"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pt-PT" sz="2100" b="0" i="0"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a:t>
            </a:r>
            <a:r>
              <a:rPr lang="pt-BR" sz="2400" b="1" dirty="0">
                <a:solidFill>
                  <a:srgbClr val="FF0000"/>
                </a:solidFill>
              </a:rPr>
              <a:t>˃</a:t>
            </a:r>
            <a:r>
              <a:rPr kumimoji="0" lang="pt-PT" sz="2100" b="0" i="0" u="sng"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t-PT" sz="2100" b="0" i="0"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a:t>
            </a:r>
            <a:r>
              <a:rPr kumimoji="0" lang="pt-PT" sz="2100" b="0" i="0" u="sng"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a:t>
            </a:r>
            <a:r>
              <a:rPr kumimoji="0" lang="pt-PT" sz="2100" b="1" i="0" u="sng" strike="noStrike" cap="none" normalizeH="0" baseline="0" dirty="0">
                <a:ln>
                  <a:noFill/>
                </a:ln>
                <a:solidFill>
                  <a:srgbClr val="FF0000"/>
                </a:solidFill>
                <a:effectLst/>
                <a:latin typeface="Arial Narrow" pitchFamily="34" charset="0"/>
                <a:ea typeface="Times New Roman" pitchFamily="18" charset="0"/>
                <a:cs typeface="Times New Roman" pitchFamily="18" charset="0"/>
              </a:rPr>
              <a:t>Σ 80% maiores</a:t>
            </a:r>
            <a:r>
              <a:rPr kumimoji="0" lang="pt-PT" sz="2100" b="1" i="0" u="sng"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a:t>
            </a:r>
            <a:r>
              <a:rPr kumimoji="0" lang="pt-PT" sz="2100" b="1" i="0" u="none"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  M</a:t>
            </a:r>
            <a:r>
              <a:rPr kumimoji="0" lang="pt-PT" sz="2100" b="1" i="0" u="none" strike="noStrike" cap="none" normalizeH="0" baseline="0" dirty="0">
                <a:ln>
                  <a:noFill/>
                </a:ln>
                <a:solidFill>
                  <a:srgbClr val="000000"/>
                </a:solidFill>
                <a:effectLst/>
                <a:latin typeface="Calibri"/>
                <a:ea typeface="Times New Roman" pitchFamily="18" charset="0"/>
                <a:cs typeface="Times New Roman" pitchFamily="18" charset="0"/>
              </a:rPr>
              <a:t>é</a:t>
            </a:r>
            <a:r>
              <a:rPr kumimoji="0" lang="pt-PT" sz="2100" b="1" i="0" u="none"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dia Contributiva </a:t>
            </a:r>
            <a:r>
              <a:rPr kumimoji="0" lang="pt-PT" sz="2100" b="1" i="0" u="none" strike="noStrike" cap="none" normalizeH="0" baseline="0" dirty="0">
                <a:ln>
                  <a:noFill/>
                </a:ln>
                <a:solidFill>
                  <a:srgbClr val="00B050"/>
                </a:solidFill>
                <a:effectLst/>
                <a:latin typeface="Arial Narrow" pitchFamily="34" charset="0"/>
                <a:ea typeface="Times New Roman" pitchFamily="18" charset="0"/>
                <a:cs typeface="Times New Roman" pitchFamily="18" charset="0"/>
              </a:rPr>
              <a:t>=</a:t>
            </a:r>
            <a:r>
              <a:rPr kumimoji="0" lang="pt-PT" sz="2100" b="1" i="0" u="none"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URCE</a:t>
            </a:r>
            <a:endParaRPr kumimoji="0" lang="pt-BR" sz="800" b="1" i="0" u="none" strike="noStrike" cap="none" normalizeH="0" baseline="0" dirty="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pt-PT" sz="2100" b="1" i="0" u="none"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N</a:t>
            </a:r>
            <a:r>
              <a:rPr kumimoji="0" lang="pt-PT" sz="2100" b="1" i="0" u="none" strike="noStrike" cap="none" normalizeH="0" baseline="0" dirty="0">
                <a:ln>
                  <a:noFill/>
                </a:ln>
                <a:solidFill>
                  <a:srgbClr val="000000"/>
                </a:solidFill>
                <a:effectLst/>
                <a:latin typeface="Calibri"/>
                <a:ea typeface="Times New Roman" pitchFamily="18" charset="0"/>
                <a:cs typeface="Times New Roman" pitchFamily="18" charset="0"/>
              </a:rPr>
              <a:t>ú</a:t>
            </a:r>
            <a:r>
              <a:rPr kumimoji="0" lang="pt-PT" sz="2100" b="1" i="0" u="none"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mero de meses                                             </a:t>
            </a:r>
            <a:r>
              <a:rPr lang="pt-BR" b="1" dirty="0">
                <a:solidFill>
                  <a:srgbClr val="00B050"/>
                </a:solidFill>
              </a:rPr>
              <a:t>˂</a:t>
            </a:r>
            <a:endParaRPr kumimoji="0" lang="pt-PT" sz="1800" b="1" i="0" u="none" strike="noStrike" cap="none" normalizeH="0" baseline="0" dirty="0">
              <a:ln>
                <a:noFill/>
              </a:ln>
              <a:solidFill>
                <a:srgbClr val="00B050"/>
              </a:solidFill>
              <a:effectLst/>
              <a:latin typeface="Arial" pitchFamily="34" charset="0"/>
              <a:cs typeface="Arial" pitchFamily="34" charset="0"/>
            </a:endParaRPr>
          </a:p>
        </p:txBody>
      </p:sp>
      <p:pic>
        <p:nvPicPr>
          <p:cNvPr id="8" name="Imagem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7674" y="6261889"/>
            <a:ext cx="1067099" cy="30478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pt-BR" altLang="pt-BR" b="1" dirty="0"/>
              <a:t>REFORMA</a:t>
            </a:r>
          </a:p>
        </p:txBody>
      </p:sp>
      <p:sp>
        <p:nvSpPr>
          <p:cNvPr id="25603" name="Rectangle 3"/>
          <p:cNvSpPr>
            <a:spLocks noGrp="1" noChangeArrowheads="1"/>
          </p:cNvSpPr>
          <p:nvPr>
            <p:ph idx="1"/>
          </p:nvPr>
        </p:nvSpPr>
        <p:spPr>
          <a:xfrm>
            <a:off x="0" y="2643182"/>
            <a:ext cx="3238523" cy="714380"/>
          </a:xfrm>
        </p:spPr>
        <p:txBody>
          <a:bodyPr rtlCol="0">
            <a:noAutofit/>
          </a:bodyPr>
          <a:lstStyle/>
          <a:p>
            <a:pPr marL="20638" indent="-20638" algn="ctr" eaLnBrk="1" fontAlgn="auto" hangingPunct="1">
              <a:spcAft>
                <a:spcPts val="0"/>
              </a:spcAft>
              <a:buNone/>
              <a:defRPr/>
            </a:pPr>
            <a:r>
              <a:rPr lang="pt-BR" sz="1800" b="1" dirty="0">
                <a:solidFill>
                  <a:srgbClr val="FF0000"/>
                </a:solidFill>
              </a:rPr>
              <a:t>07/94 OU DATA DE INGRESSO</a:t>
            </a:r>
          </a:p>
        </p:txBody>
      </p:sp>
      <p:sp>
        <p:nvSpPr>
          <p:cNvPr id="5" name="CaixaDeTexto 4"/>
          <p:cNvSpPr txBox="1"/>
          <p:nvPr/>
        </p:nvSpPr>
        <p:spPr>
          <a:xfrm>
            <a:off x="8953520" y="2786058"/>
            <a:ext cx="1843262" cy="369332"/>
          </a:xfrm>
          <a:prstGeom prst="rect">
            <a:avLst/>
          </a:prstGeom>
          <a:noFill/>
        </p:spPr>
        <p:txBody>
          <a:bodyPr wrap="none" rtlCol="0">
            <a:spAutoFit/>
          </a:bodyPr>
          <a:lstStyle/>
          <a:p>
            <a:r>
              <a:rPr lang="pt-BR" b="1" dirty="0">
                <a:solidFill>
                  <a:srgbClr val="FF0000"/>
                </a:solidFill>
              </a:rPr>
              <a:t>APOSENTADORIA</a:t>
            </a:r>
          </a:p>
        </p:txBody>
      </p:sp>
      <p:sp>
        <p:nvSpPr>
          <p:cNvPr id="7" name="Seta para a direita 6"/>
          <p:cNvSpPr/>
          <p:nvPr/>
        </p:nvSpPr>
        <p:spPr>
          <a:xfrm>
            <a:off x="1047715" y="1785926"/>
            <a:ext cx="9620317" cy="9132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tx1"/>
                </a:solidFill>
              </a:rPr>
              <a:t>MÉDIA ARITMÉTICA SIMPLES </a:t>
            </a:r>
            <a:r>
              <a:rPr lang="pt-BR" sz="4000" b="1" dirty="0">
                <a:solidFill>
                  <a:srgbClr val="FF0000"/>
                </a:solidFill>
              </a:rPr>
              <a:t>DE TODAS AS</a:t>
            </a:r>
            <a:r>
              <a:rPr lang="pt-BR" b="1" dirty="0">
                <a:solidFill>
                  <a:schemeClr val="tx1"/>
                </a:solidFill>
              </a:rPr>
              <a:t> REMUNERAÇÕES/SALÁRIOS DE CONTRIBUIÇÃO</a:t>
            </a:r>
          </a:p>
        </p:txBody>
      </p:sp>
      <p:sp>
        <p:nvSpPr>
          <p:cNvPr id="19457" name="Rectangle 1"/>
          <p:cNvSpPr>
            <a:spLocks noChangeArrowheads="1"/>
          </p:cNvSpPr>
          <p:nvPr/>
        </p:nvSpPr>
        <p:spPr bwMode="auto">
          <a:xfrm>
            <a:off x="476211" y="3500438"/>
            <a:ext cx="10382323"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pt-PT" sz="2100" b="0" i="0"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a:t>
            </a:r>
            <a:r>
              <a:rPr lang="pt-BR" sz="2400" b="1" dirty="0">
                <a:solidFill>
                  <a:srgbClr val="FF0000"/>
                </a:solidFill>
              </a:rPr>
              <a:t>˃</a:t>
            </a:r>
            <a:r>
              <a:rPr kumimoji="0" lang="pt-PT" sz="2100" b="0" i="0" u="sng"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t-PT" sz="2100" b="0" i="0"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a:t>
            </a:r>
            <a:r>
              <a:rPr kumimoji="0" lang="pt-PT" sz="2100" b="0" i="0" u="sng"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a:t>
            </a:r>
            <a:r>
              <a:rPr kumimoji="0" lang="pt-PT" sz="2100" b="1" i="0" u="sng" strike="noStrike" cap="none" normalizeH="0" baseline="0" dirty="0">
                <a:ln>
                  <a:noFill/>
                </a:ln>
                <a:solidFill>
                  <a:srgbClr val="FF0000"/>
                </a:solidFill>
                <a:effectLst/>
                <a:latin typeface="Arial Narrow" pitchFamily="34" charset="0"/>
                <a:ea typeface="Times New Roman" pitchFamily="18" charset="0"/>
                <a:cs typeface="Times New Roman" pitchFamily="18" charset="0"/>
              </a:rPr>
              <a:t>100%</a:t>
            </a:r>
            <a:r>
              <a:rPr kumimoji="0" lang="pt-PT" sz="2100" b="1" i="0" u="sng"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a:t>
            </a:r>
            <a:r>
              <a:rPr kumimoji="0" lang="pt-PT" sz="2100" b="1" i="0" u="none"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  M</a:t>
            </a:r>
            <a:r>
              <a:rPr kumimoji="0" lang="pt-PT" sz="2100" b="1" i="0" u="none" strike="noStrike" cap="none" normalizeH="0" baseline="0" dirty="0">
                <a:ln>
                  <a:noFill/>
                </a:ln>
                <a:solidFill>
                  <a:srgbClr val="000000"/>
                </a:solidFill>
                <a:effectLst/>
                <a:latin typeface="Calibri"/>
                <a:ea typeface="Times New Roman" pitchFamily="18" charset="0"/>
                <a:cs typeface="Times New Roman" pitchFamily="18" charset="0"/>
              </a:rPr>
              <a:t>é</a:t>
            </a:r>
            <a:r>
              <a:rPr kumimoji="0" lang="pt-PT" sz="2100" b="1" i="0" u="none"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dia Contributiva </a:t>
            </a:r>
            <a:r>
              <a:rPr kumimoji="0" lang="pt-PT" sz="2100" b="1" i="0" u="none" strike="noStrike" cap="none" normalizeH="0" baseline="0" dirty="0">
                <a:ln>
                  <a:noFill/>
                </a:ln>
                <a:solidFill>
                  <a:srgbClr val="00B050"/>
                </a:solidFill>
                <a:effectLst/>
                <a:latin typeface="Arial Narrow" pitchFamily="34" charset="0"/>
                <a:ea typeface="Times New Roman" pitchFamily="18" charset="0"/>
                <a:cs typeface="Times New Roman" pitchFamily="18" charset="0"/>
              </a:rPr>
              <a:t>=</a:t>
            </a:r>
            <a:r>
              <a:rPr kumimoji="0" lang="pt-PT" sz="2100" b="1" i="0" u="none"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URCE</a:t>
            </a:r>
            <a:endParaRPr kumimoji="0" lang="pt-BR" sz="800" b="1" i="0" u="none" strike="noStrike" cap="none" normalizeH="0" baseline="0" dirty="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pt-PT" sz="2100" b="1" i="0" u="none"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                                                 N</a:t>
            </a:r>
            <a:r>
              <a:rPr kumimoji="0" lang="pt-PT" sz="2100" b="1" i="0" u="none" strike="noStrike" cap="none" normalizeH="0" baseline="0" dirty="0">
                <a:ln>
                  <a:noFill/>
                </a:ln>
                <a:solidFill>
                  <a:srgbClr val="000000"/>
                </a:solidFill>
                <a:effectLst/>
                <a:latin typeface="Calibri"/>
                <a:ea typeface="Times New Roman" pitchFamily="18" charset="0"/>
                <a:cs typeface="Times New Roman" pitchFamily="18" charset="0"/>
              </a:rPr>
              <a:t>ú</a:t>
            </a:r>
            <a:r>
              <a:rPr kumimoji="0" lang="pt-PT" sz="2100" b="1" i="0" u="none" strike="noStrike" cap="none" normalizeH="0" baseline="0" dirty="0">
                <a:ln>
                  <a:noFill/>
                </a:ln>
                <a:solidFill>
                  <a:srgbClr val="000000"/>
                </a:solidFill>
                <a:effectLst/>
                <a:latin typeface="Arial Narrow" pitchFamily="34" charset="0"/>
                <a:ea typeface="Times New Roman" pitchFamily="18" charset="0"/>
                <a:cs typeface="Times New Roman" pitchFamily="18" charset="0"/>
              </a:rPr>
              <a:t>mero de meses</a:t>
            </a:r>
            <a:r>
              <a:rPr kumimoji="0" lang="pt-PT" sz="2100" b="1" i="0" u="none" strike="noStrike" cap="none" normalizeH="0" dirty="0">
                <a:ln>
                  <a:noFill/>
                </a:ln>
                <a:solidFill>
                  <a:srgbClr val="000000"/>
                </a:solidFill>
                <a:effectLst/>
                <a:latin typeface="Arial Narrow" pitchFamily="34" charset="0"/>
                <a:ea typeface="Times New Roman" pitchFamily="18" charset="0"/>
                <a:cs typeface="Times New Roman" pitchFamily="18" charset="0"/>
              </a:rPr>
              <a:t>                                    </a:t>
            </a:r>
            <a:r>
              <a:rPr lang="pt-BR" b="1" dirty="0">
                <a:solidFill>
                  <a:srgbClr val="00B050"/>
                </a:solidFill>
              </a:rPr>
              <a:t>˂</a:t>
            </a:r>
          </a:p>
          <a:p>
            <a:pPr lvl="0" algn="ctr" eaLnBrk="0" fontAlgn="base" hangingPunct="0">
              <a:spcBef>
                <a:spcPct val="0"/>
              </a:spcBef>
              <a:spcAft>
                <a:spcPct val="0"/>
              </a:spcAft>
            </a:pPr>
            <a:endParaRPr kumimoji="0" lang="pt-BR" sz="1800" b="1" i="0" u="none" strike="noStrike" cap="none" normalizeH="0" baseline="0" dirty="0">
              <a:ln>
                <a:noFill/>
              </a:ln>
              <a:solidFill>
                <a:srgbClr val="00B050"/>
              </a:solidFill>
              <a:effectLst/>
              <a:latin typeface="Arial" pitchFamily="34" charset="0"/>
              <a:cs typeface="Arial" pitchFamily="34" charset="0"/>
            </a:endParaRPr>
          </a:p>
          <a:p>
            <a:pPr algn="just" eaLnBrk="0" fontAlgn="base" hangingPunct="0">
              <a:spcBef>
                <a:spcPct val="0"/>
              </a:spcBef>
              <a:spcAft>
                <a:spcPct val="0"/>
              </a:spcAft>
            </a:pPr>
            <a:r>
              <a:rPr lang="pt-BR" sz="2000" b="1" i="1" spc="-25" dirty="0">
                <a:solidFill>
                  <a:srgbClr val="FF0000"/>
                </a:solidFill>
                <a:latin typeface="Arial"/>
                <a:cs typeface="Arial"/>
              </a:rPr>
              <a:t>Regra</a:t>
            </a:r>
            <a:r>
              <a:rPr lang="pt-BR" sz="2000" b="1" i="1" spc="-40" dirty="0">
                <a:solidFill>
                  <a:srgbClr val="FF0000"/>
                </a:solidFill>
                <a:latin typeface="Arial"/>
                <a:cs typeface="Arial"/>
              </a:rPr>
              <a:t> </a:t>
            </a:r>
            <a:r>
              <a:rPr lang="pt-BR" sz="2000" b="1" i="1" spc="-5" dirty="0">
                <a:solidFill>
                  <a:srgbClr val="FF0000"/>
                </a:solidFill>
                <a:latin typeface="Arial"/>
                <a:cs typeface="Arial"/>
              </a:rPr>
              <a:t>de</a:t>
            </a:r>
            <a:r>
              <a:rPr lang="pt-BR" sz="2000" b="1" i="1" spc="-40" dirty="0">
                <a:solidFill>
                  <a:srgbClr val="FF0000"/>
                </a:solidFill>
                <a:latin typeface="Arial"/>
                <a:cs typeface="Arial"/>
              </a:rPr>
              <a:t> </a:t>
            </a:r>
            <a:r>
              <a:rPr lang="pt-BR" sz="2000" b="1" i="1" spc="-10" dirty="0">
                <a:solidFill>
                  <a:srgbClr val="FF0000"/>
                </a:solidFill>
                <a:latin typeface="Arial"/>
                <a:cs typeface="Arial"/>
              </a:rPr>
              <a:t>cálculo:</a:t>
            </a:r>
            <a:r>
              <a:rPr lang="pt-BR" sz="2000" b="1" i="1" spc="-40" dirty="0">
                <a:latin typeface="Arial"/>
                <a:cs typeface="Arial"/>
              </a:rPr>
              <a:t> </a:t>
            </a:r>
            <a:r>
              <a:rPr lang="pt-BR" sz="2000" i="1" spc="-25" dirty="0">
                <a:latin typeface="Arial"/>
                <a:cs typeface="Arial"/>
              </a:rPr>
              <a:t>60%</a:t>
            </a:r>
            <a:r>
              <a:rPr lang="pt-BR" sz="2000" i="1" spc="-10" dirty="0">
                <a:latin typeface="Arial"/>
                <a:cs typeface="Arial"/>
              </a:rPr>
              <a:t> </a:t>
            </a:r>
            <a:r>
              <a:rPr lang="pt-BR" sz="2000" i="1" spc="120" dirty="0">
                <a:latin typeface="Arial"/>
                <a:cs typeface="Arial"/>
              </a:rPr>
              <a:t>+</a:t>
            </a:r>
            <a:r>
              <a:rPr lang="pt-BR" sz="2000" i="1" spc="-10" dirty="0">
                <a:latin typeface="Arial"/>
                <a:cs typeface="Arial"/>
              </a:rPr>
              <a:t> </a:t>
            </a:r>
            <a:r>
              <a:rPr lang="pt-BR" sz="2000" i="1" spc="-95" dirty="0">
                <a:latin typeface="Arial"/>
                <a:cs typeface="Arial"/>
              </a:rPr>
              <a:t>2%</a:t>
            </a:r>
            <a:r>
              <a:rPr lang="pt-BR" sz="2000" i="1" spc="-10" dirty="0">
                <a:latin typeface="Arial"/>
                <a:cs typeface="Arial"/>
              </a:rPr>
              <a:t> </a:t>
            </a:r>
            <a:r>
              <a:rPr lang="pt-BR" sz="2000" i="1" spc="45" dirty="0">
                <a:latin typeface="Arial"/>
                <a:cs typeface="Arial"/>
              </a:rPr>
              <a:t>por</a:t>
            </a:r>
            <a:r>
              <a:rPr lang="pt-BR" sz="2000" i="1" spc="-10" dirty="0">
                <a:latin typeface="Arial"/>
                <a:cs typeface="Arial"/>
              </a:rPr>
              <a:t> </a:t>
            </a:r>
            <a:r>
              <a:rPr lang="pt-BR" sz="2000" i="1" spc="25" dirty="0">
                <a:latin typeface="Arial"/>
                <a:cs typeface="Arial"/>
              </a:rPr>
              <a:t>ano</a:t>
            </a:r>
            <a:r>
              <a:rPr lang="pt-BR" sz="2000" i="1" spc="-10" dirty="0">
                <a:latin typeface="Arial"/>
                <a:cs typeface="Arial"/>
              </a:rPr>
              <a:t> </a:t>
            </a:r>
            <a:r>
              <a:rPr lang="pt-BR" sz="2000" i="1" spc="15" dirty="0">
                <a:latin typeface="Arial"/>
                <a:cs typeface="Arial"/>
              </a:rPr>
              <a:t>de</a:t>
            </a:r>
            <a:r>
              <a:rPr lang="pt-BR" sz="2000" i="1" spc="-10" dirty="0">
                <a:latin typeface="Arial"/>
                <a:cs typeface="Arial"/>
              </a:rPr>
              <a:t> </a:t>
            </a:r>
            <a:r>
              <a:rPr lang="pt-BR" sz="2000" i="1" spc="35" dirty="0">
                <a:latin typeface="Arial"/>
                <a:cs typeface="Arial"/>
              </a:rPr>
              <a:t>contribuição</a:t>
            </a:r>
            <a:r>
              <a:rPr lang="pt-BR" sz="2000" i="1" spc="-5" dirty="0">
                <a:latin typeface="Arial"/>
                <a:cs typeface="Arial"/>
              </a:rPr>
              <a:t> </a:t>
            </a:r>
            <a:r>
              <a:rPr lang="pt-BR" sz="2000" i="1" spc="20" dirty="0">
                <a:latin typeface="Arial"/>
                <a:cs typeface="Arial"/>
              </a:rPr>
              <a:t>que</a:t>
            </a:r>
            <a:r>
              <a:rPr lang="pt-BR" sz="2000" i="1" spc="-10" dirty="0">
                <a:latin typeface="Arial"/>
                <a:cs typeface="Arial"/>
              </a:rPr>
              <a:t> </a:t>
            </a:r>
            <a:r>
              <a:rPr lang="pt-BR" sz="2000" i="1" spc="10" dirty="0">
                <a:latin typeface="Arial"/>
                <a:cs typeface="Arial"/>
              </a:rPr>
              <a:t>exceder</a:t>
            </a:r>
            <a:r>
              <a:rPr lang="pt-BR" sz="2000" i="1" spc="-10" dirty="0">
                <a:latin typeface="Arial"/>
                <a:cs typeface="Arial"/>
              </a:rPr>
              <a:t> </a:t>
            </a:r>
            <a:r>
              <a:rPr lang="pt-BR" sz="2000" i="1" spc="45" dirty="0">
                <a:latin typeface="Arial"/>
                <a:cs typeface="Arial"/>
              </a:rPr>
              <a:t>20</a:t>
            </a:r>
            <a:r>
              <a:rPr lang="pt-BR" sz="2000" i="1" spc="-10" dirty="0">
                <a:latin typeface="Arial"/>
                <a:cs typeface="Arial"/>
              </a:rPr>
              <a:t> </a:t>
            </a:r>
            <a:r>
              <a:rPr lang="pt-BR" sz="2000" i="1" dirty="0">
                <a:latin typeface="Arial"/>
                <a:cs typeface="Arial"/>
              </a:rPr>
              <a:t>anos</a:t>
            </a:r>
            <a:r>
              <a:rPr lang="pt-BR" sz="2000" i="1" spc="-10" dirty="0">
                <a:latin typeface="Arial"/>
                <a:cs typeface="Arial"/>
              </a:rPr>
              <a:t> </a:t>
            </a:r>
            <a:r>
              <a:rPr lang="pt-BR" sz="2000" i="1" spc="-15" dirty="0">
                <a:latin typeface="Arial"/>
                <a:cs typeface="Arial"/>
              </a:rPr>
              <a:t>x</a:t>
            </a:r>
            <a:r>
              <a:rPr lang="pt-BR" sz="2000" i="1" spc="-10" dirty="0">
                <a:latin typeface="Arial"/>
                <a:cs typeface="Arial"/>
              </a:rPr>
              <a:t> </a:t>
            </a:r>
            <a:r>
              <a:rPr lang="pt-BR" sz="2000" i="1" spc="20" dirty="0">
                <a:latin typeface="Arial"/>
                <a:cs typeface="Arial"/>
              </a:rPr>
              <a:t>média</a:t>
            </a:r>
            <a:r>
              <a:rPr lang="pt-BR" sz="2000" i="1" spc="-5" dirty="0">
                <a:latin typeface="Arial"/>
                <a:cs typeface="Arial"/>
              </a:rPr>
              <a:t> </a:t>
            </a:r>
            <a:r>
              <a:rPr lang="pt-BR" sz="2000" i="1" spc="15" dirty="0">
                <a:latin typeface="Arial"/>
                <a:cs typeface="Arial"/>
              </a:rPr>
              <a:t>contributiva</a:t>
            </a:r>
            <a:r>
              <a:rPr lang="pt-BR" sz="2000" i="1" spc="-10" dirty="0">
                <a:latin typeface="Arial"/>
                <a:cs typeface="Arial"/>
              </a:rPr>
              <a:t>.</a:t>
            </a:r>
            <a:endParaRPr kumimoji="0" lang="pt-PT" sz="2000" b="1" i="1" u="none" strike="noStrike" cap="none" normalizeH="0" baseline="0" dirty="0">
              <a:ln>
                <a:noFill/>
              </a:ln>
              <a:effectLst/>
              <a:latin typeface="Arial" pitchFamily="34" charset="0"/>
              <a:cs typeface="Arial" pitchFamily="34" charset="0"/>
            </a:endParaRPr>
          </a:p>
        </p:txBody>
      </p:sp>
      <p:pic>
        <p:nvPicPr>
          <p:cNvPr id="8" name="Imagem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7674" y="6261889"/>
            <a:ext cx="1067099" cy="304784"/>
          </a:xfrm>
          <a:prstGeom prst="rect">
            <a:avLst/>
          </a:prstGeom>
        </p:spPr>
      </p:pic>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Modelo - Apresentação de PowerPoint 1920x1080px</Template>
  <TotalTime>530</TotalTime>
  <Words>655</Words>
  <Application>Microsoft Office PowerPoint</Application>
  <PresentationFormat>Widescreen</PresentationFormat>
  <Paragraphs>89</Paragraphs>
  <Slides>16</Slides>
  <Notes>1</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16</vt:i4>
      </vt:variant>
    </vt:vector>
  </HeadingPairs>
  <TitlesOfParts>
    <vt:vector size="23" baseType="lpstr">
      <vt:lpstr>Arial</vt:lpstr>
      <vt:lpstr>Arial Narrow</vt:lpstr>
      <vt:lpstr>Calibri</vt:lpstr>
      <vt:lpstr>Calibri Light</vt:lpstr>
      <vt:lpstr>Raleway</vt:lpstr>
      <vt:lpstr>Wingdings 3</vt:lpstr>
      <vt:lpstr>Tema do Office</vt:lpstr>
      <vt:lpstr>Apresentação do PowerPoint</vt:lpstr>
      <vt:lpstr>Apresentação do PowerPoint</vt:lpstr>
      <vt:lpstr>Apresentação do PowerPoint</vt:lpstr>
      <vt:lpstr>Apresentação do PowerPoint</vt:lpstr>
      <vt:lpstr>Apresentação do PowerPoint</vt:lpstr>
      <vt:lpstr> REGRA GERAL: artigos 140-A e 140-D</vt:lpstr>
      <vt:lpstr>Apresentação do PowerPoint</vt:lpstr>
      <vt:lpstr>HOJE</vt:lpstr>
      <vt:lpstr>REFORMA</vt:lpstr>
      <vt:lpstr>REGRA DE TRANSIÇÃO 1 - artigo 140, § 6º</vt:lpstr>
      <vt:lpstr>Apresentação do PowerPoint</vt:lpstr>
      <vt:lpstr>PARÁGRAFO GARANTIA</vt:lpstr>
      <vt:lpstr>REGRA DE TRANSIÇÃO - artigo 140, § 6º</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Alline de Carvalho Coutinho Barros</dc:creator>
  <cp:lastModifiedBy>glaucio castanon</cp:lastModifiedBy>
  <cp:revision>24</cp:revision>
  <cp:lastPrinted>2019-03-15T20:51:06Z</cp:lastPrinted>
  <dcterms:created xsi:type="dcterms:W3CDTF">2019-09-19T18:21:22Z</dcterms:created>
  <dcterms:modified xsi:type="dcterms:W3CDTF">2019-12-03T22:58:47Z</dcterms:modified>
</cp:coreProperties>
</file>